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3692"/>
  </p:normalViewPr>
  <p:slideViewPr>
    <p:cSldViewPr snapToGrid="0" snapToObjects="1">
      <p:cViewPr varScale="1">
        <p:scale>
          <a:sx n="89" d="100"/>
          <a:sy n="89" d="100"/>
        </p:scale>
        <p:origin x="9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784307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govt.westlaw.com/calregs/Browse/Home/California/CaliforniaCodeofRegulations?guid=I20F61ED0331411E39C87E838B6ADC7D8&amp;originationContext=documenttoc&amp;transitionType=Default&amp;contextData=(sc.Defaul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1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633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0193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3297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50000"/>
              </a:lnSpc>
              <a:spcBef>
                <a:spcPts val="0"/>
              </a:spcBef>
              <a:spcAft>
                <a:spcPts val="800"/>
              </a:spcAft>
              <a:buNone/>
            </a:pPr>
            <a:r>
              <a:rPr lang="en" sz="1200">
                <a:latin typeface="Times New Roman"/>
                <a:ea typeface="Times New Roman"/>
                <a:cs typeface="Times New Roman"/>
                <a:sym typeface="Times New Roman"/>
              </a:rPr>
              <a:t>The California </a:t>
            </a:r>
            <a:r>
              <a:rPr lang="en" sz="1200" u="sng">
                <a:latin typeface="Times New Roman"/>
                <a:ea typeface="Times New Roman"/>
                <a:cs typeface="Times New Roman"/>
                <a:sym typeface="Times New Roman"/>
                <a:hlinkClick r:id="rId3"/>
              </a:rPr>
              <a:t>Fair Employment and Housing Act (FEHA)</a:t>
            </a:r>
            <a:r>
              <a:rPr lang="en" sz="1200">
                <a:latin typeface="Times New Roman"/>
                <a:ea typeface="Times New Roman"/>
                <a:cs typeface="Times New Roman"/>
                <a:sym typeface="Times New Roman"/>
              </a:rPr>
              <a:t> is the primary law that provides employees with protection from discrimination, retaliation and harassment in employment. All employment provisions of the FEHA anti-discrimination provisions apply to all employers with five or more full-time or part-time employees. In addition, the FEHA’s anti-harassment provisions apply to all employers with only one or more employees.</a:t>
            </a:r>
          </a:p>
          <a:p>
            <a:pPr lvl="0">
              <a:spcBef>
                <a:spcPts val="0"/>
              </a:spcBef>
              <a:buNone/>
            </a:pPr>
            <a:r>
              <a:rPr lang="en" sz="1200">
                <a:latin typeface="Times New Roman"/>
                <a:ea typeface="Times New Roman"/>
                <a:cs typeface="Times New Roman"/>
                <a:sym typeface="Times New Roman"/>
              </a:rPr>
              <a:t>Many of the same nondiscrimination and harassment principles of federal law also apply under the FEHA. The FEHA provides protection from discrimination, retaliation and harassment in all terms and conditions of employment based on protected class .</a:t>
            </a:r>
          </a:p>
          <a:p>
            <a:pPr lvl="0">
              <a:spcBef>
                <a:spcPts val="0"/>
              </a:spcBef>
              <a:buNone/>
            </a:pPr>
            <a:endParaRPr sz="1200">
              <a:latin typeface="Times New Roman"/>
              <a:ea typeface="Times New Roman"/>
              <a:cs typeface="Times New Roman"/>
              <a:sym typeface="Times New Roman"/>
            </a:endParaRPr>
          </a:p>
          <a:p>
            <a:pPr lvl="0">
              <a:spcBef>
                <a:spcPts val="0"/>
              </a:spcBef>
              <a:buNone/>
            </a:pPr>
            <a:r>
              <a:rPr lang="en" sz="1200">
                <a:solidFill>
                  <a:srgbClr val="FF0000"/>
                </a:solidFill>
                <a:latin typeface="Times New Roman"/>
                <a:ea typeface="Times New Roman"/>
                <a:cs typeface="Times New Roman"/>
                <a:sym typeface="Times New Roman"/>
              </a:rPr>
              <a:t>Disparate Treatment.</a:t>
            </a:r>
            <a:r>
              <a:rPr lang="en" sz="1200">
                <a:latin typeface="Times New Roman"/>
                <a:ea typeface="Times New Roman"/>
                <a:cs typeface="Times New Roman"/>
                <a:sym typeface="Times New Roman"/>
              </a:rPr>
              <a:t> engaged in a pattern and practice of intentional sex discrimination in violation of FEHA connected with its treatment of Ms. Huang and the Class regarding their terms and conditions of employment.</a:t>
            </a:r>
          </a:p>
          <a:p>
            <a:pPr lvl="0">
              <a:spcBef>
                <a:spcPts val="0"/>
              </a:spcBef>
              <a:buNone/>
            </a:pPr>
            <a:r>
              <a:rPr lang="en" sz="1200">
                <a:latin typeface="Times New Roman"/>
                <a:ea typeface="Times New Roman"/>
                <a:cs typeface="Times New Roman"/>
                <a:sym typeface="Times New Roman"/>
              </a:rPr>
              <a:t> </a:t>
            </a:r>
          </a:p>
          <a:p>
            <a:pPr lvl="0">
              <a:spcBef>
                <a:spcPts val="0"/>
              </a:spcBef>
              <a:buNone/>
            </a:pPr>
            <a:r>
              <a:rPr lang="en" sz="1200">
                <a:latin typeface="Times New Roman"/>
                <a:ea typeface="Times New Roman"/>
                <a:cs typeface="Times New Roman"/>
                <a:sym typeface="Times New Roman"/>
              </a:rPr>
              <a:t> </a:t>
            </a:r>
            <a:r>
              <a:rPr lang="en" sz="1200">
                <a:solidFill>
                  <a:srgbClr val="FF0000"/>
                </a:solidFill>
                <a:latin typeface="Times New Roman"/>
                <a:ea typeface="Times New Roman"/>
                <a:cs typeface="Times New Roman"/>
                <a:sym typeface="Times New Roman"/>
              </a:rPr>
              <a:t>Disparate Impact.</a:t>
            </a:r>
            <a:r>
              <a:rPr lang="en" sz="1200">
                <a:latin typeface="Times New Roman"/>
                <a:ea typeface="Times New Roman"/>
                <a:cs typeface="Times New Roman"/>
                <a:sym typeface="Times New Roman"/>
              </a:rPr>
              <a:t>. Twitter’s subjective and gender-based system is not justified by business necessity or, if it could be justified, less discriminatory alternatives exist.</a:t>
            </a:r>
          </a:p>
          <a:p>
            <a:pPr lvl="0">
              <a:spcBef>
                <a:spcPts val="0"/>
              </a:spcBef>
              <a:buNone/>
            </a:pP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213868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91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200">
              <a:latin typeface="Calibri"/>
              <a:ea typeface="Calibri"/>
              <a:cs typeface="Calibri"/>
              <a:sym typeface="Calibri"/>
            </a:endParaRPr>
          </a:p>
          <a:p>
            <a:pPr lvl="0">
              <a:spcBef>
                <a:spcPts val="0"/>
              </a:spcBef>
              <a:buNone/>
            </a:pPr>
            <a:r>
              <a:rPr lang="en" sz="1200">
                <a:latin typeface="Calibri"/>
                <a:ea typeface="Calibri"/>
                <a:cs typeface="Calibri"/>
                <a:sym typeface="Calibri"/>
              </a:rPr>
              <a:t>Jurisdiction is invoked in this court pursuant to the public policy and common law of the State of California, pursuant to the case of Tameny v. Atlantic Richfield Company .  Under California law, there is a fundamental and well-established public policy against retaliation for reporting illegal activities, including, but not limited to, complaining about sex discrimination. This public policy is embodied in the Constitution of the State of California and California statutes, Adverse employment actions taken by an employer in response to opposing discrimination or reporting illegal activity is contrary to this public policy and is thus actionable under the common law of California. </a:t>
            </a:r>
          </a:p>
        </p:txBody>
      </p:sp>
    </p:spTree>
    <p:extLst>
      <p:ext uri="{BB962C8B-B14F-4D97-AF65-F5344CB8AC3E}">
        <p14:creationId xmlns:p14="http://schemas.microsoft.com/office/powerpoint/2010/main" val="157588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12923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9827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986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306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103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4692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7018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0369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12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2992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30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2662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81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businessinsider.com/ex-twitter-employee-tina-huang-sues-over-gender-discrimination-in-promotions-2015-3" TargetMode="External"/><Relationship Id="rId4" Type="http://schemas.openxmlformats.org/officeDocument/2006/relationships/hyperlink" Target="http://www.sfgate.com/file/101/6/1016-HuangComplaint.pdf" TargetMode="External"/><Relationship Id="rId5" Type="http://schemas.openxmlformats.org/officeDocument/2006/relationships/hyperlink" Target="https://www.bloomberg.com/news/articles/2016-02-10/at-twitter-a-gender-bias-claim-gets-swept-up-in-the-talent-wars" TargetMode="External"/><Relationship Id="rId6" Type="http://schemas.openxmlformats.org/officeDocument/2006/relationships/hyperlink" Target="https://www.dfeh.ca.gov/legal-records-and-reports/laws-and-regulations/" TargetMode="External"/><Relationship Id="rId7" Type="http://schemas.openxmlformats.org/officeDocument/2006/relationships/hyperlink" Target="http://dfeh.blogs.ca.gov/files/2016/09/CAamendedFEHAregsEmployers20160401Final.pdf"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313225"/>
            <a:ext cx="8520600" cy="2052600"/>
          </a:xfrm>
          <a:prstGeom prst="rect">
            <a:avLst/>
          </a:prstGeom>
        </p:spPr>
        <p:txBody>
          <a:bodyPr lIns="91425" tIns="91425" rIns="91425" bIns="91425" anchor="b" anchorCtr="0">
            <a:noAutofit/>
          </a:bodyPr>
          <a:lstStyle/>
          <a:p>
            <a:pPr lvl="0">
              <a:spcBef>
                <a:spcPts val="0"/>
              </a:spcBef>
              <a:buNone/>
            </a:pPr>
            <a:r>
              <a:rPr lang="en" sz="7000" b="1">
                <a:solidFill>
                  <a:srgbClr val="073763"/>
                </a:solidFill>
              </a:rPr>
              <a:t>Promotional Gender Discrimination</a:t>
            </a:r>
          </a:p>
        </p:txBody>
      </p:sp>
      <p:sp>
        <p:nvSpPr>
          <p:cNvPr id="55" name="Shape 55"/>
          <p:cNvSpPr txBox="1">
            <a:spLocks noGrp="1"/>
          </p:cNvSpPr>
          <p:nvPr>
            <p:ph type="subTitle" idx="1"/>
          </p:nvPr>
        </p:nvSpPr>
        <p:spPr>
          <a:xfrm>
            <a:off x="1739825" y="3534550"/>
            <a:ext cx="8520600" cy="792600"/>
          </a:xfrm>
          <a:prstGeom prst="rect">
            <a:avLst/>
          </a:prstGeom>
        </p:spPr>
        <p:txBody>
          <a:bodyPr lIns="91425" tIns="91425" rIns="91425" bIns="91425" anchor="t" anchorCtr="0">
            <a:noAutofit/>
          </a:bodyPr>
          <a:lstStyle/>
          <a:p>
            <a:pPr lvl="0">
              <a:spcBef>
                <a:spcPts val="0"/>
              </a:spcBef>
              <a:buNone/>
            </a:pPr>
            <a:r>
              <a:rPr lang="en" sz="2000" b="1">
                <a:solidFill>
                  <a:srgbClr val="000000"/>
                </a:solidFill>
              </a:rPr>
              <a:t>Neinava Vardeh</a:t>
            </a:r>
          </a:p>
          <a:p>
            <a:pPr lvl="0">
              <a:spcBef>
                <a:spcPts val="0"/>
              </a:spcBef>
              <a:buNone/>
            </a:pPr>
            <a:r>
              <a:rPr lang="en" sz="2000" b="1">
                <a:solidFill>
                  <a:srgbClr val="000000"/>
                </a:solidFill>
              </a:rPr>
              <a:t>Kahveh Kheymehdooz</a:t>
            </a:r>
          </a:p>
          <a:p>
            <a:pPr lvl="0">
              <a:spcBef>
                <a:spcPts val="0"/>
              </a:spcBef>
              <a:buNone/>
            </a:pPr>
            <a:r>
              <a:rPr lang="en" sz="2000" b="1">
                <a:solidFill>
                  <a:srgbClr val="000000"/>
                </a:solidFill>
              </a:rPr>
              <a:t>Liona Memary</a:t>
            </a:r>
          </a:p>
          <a:p>
            <a:pPr lvl="0">
              <a:spcBef>
                <a:spcPts val="0"/>
              </a:spcBef>
              <a:buNone/>
            </a:pPr>
            <a:r>
              <a:rPr lang="en" sz="2000" b="1">
                <a:solidFill>
                  <a:srgbClr val="000000"/>
                </a:solidFill>
              </a:rPr>
              <a:t>Zulma Serrano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15"/>
        <p:cNvGrpSpPr/>
        <p:nvPr/>
      </p:nvGrpSpPr>
      <p:grpSpPr>
        <a:xfrm>
          <a:off x="0" y="0"/>
          <a:ext cx="0" cy="0"/>
          <a:chOff x="0" y="0"/>
          <a:chExt cx="0" cy="0"/>
        </a:xfrm>
      </p:grpSpPr>
      <p:sp>
        <p:nvSpPr>
          <p:cNvPr id="116" name="Shape 116"/>
          <p:cNvSpPr txBox="1"/>
          <p:nvPr/>
        </p:nvSpPr>
        <p:spPr>
          <a:xfrm>
            <a:off x="271450" y="203850"/>
            <a:ext cx="7730700" cy="1123800"/>
          </a:xfrm>
          <a:prstGeom prst="rect">
            <a:avLst/>
          </a:prstGeom>
          <a:noFill/>
          <a:ln>
            <a:noFill/>
          </a:ln>
        </p:spPr>
        <p:txBody>
          <a:bodyPr lIns="91425" tIns="91425" rIns="91425" bIns="91425" anchor="t" anchorCtr="0">
            <a:noAutofit/>
          </a:bodyPr>
          <a:lstStyle/>
          <a:p>
            <a:pPr lvl="0" rtl="0">
              <a:spcBef>
                <a:spcPts val="0"/>
              </a:spcBef>
              <a:buNone/>
            </a:pPr>
            <a:r>
              <a:rPr lang="en" sz="4000" b="1">
                <a:solidFill>
                  <a:srgbClr val="0B5394"/>
                </a:solidFill>
              </a:rPr>
              <a:t>Some Statistics</a:t>
            </a:r>
          </a:p>
        </p:txBody>
      </p:sp>
      <p:sp>
        <p:nvSpPr>
          <p:cNvPr id="117" name="Shape 117"/>
          <p:cNvSpPr txBox="1"/>
          <p:nvPr/>
        </p:nvSpPr>
        <p:spPr>
          <a:xfrm>
            <a:off x="287075" y="1393125"/>
            <a:ext cx="7885800" cy="3242100"/>
          </a:xfrm>
          <a:prstGeom prst="rect">
            <a:avLst/>
          </a:prstGeom>
          <a:noFill/>
          <a:ln>
            <a:noFill/>
          </a:ln>
        </p:spPr>
        <p:txBody>
          <a:bodyPr lIns="91425" tIns="91425" rIns="91425" bIns="91425" anchor="t" anchorCtr="0">
            <a:noAutofit/>
          </a:bodyPr>
          <a:lstStyle/>
          <a:p>
            <a:pPr marL="457200" lvl="0" indent="-355600" rtl="0">
              <a:spcBef>
                <a:spcPts val="0"/>
              </a:spcBef>
              <a:buClr>
                <a:srgbClr val="000000"/>
              </a:buClr>
              <a:buSzPct val="100000"/>
              <a:buChar char="●"/>
            </a:pPr>
            <a:r>
              <a:rPr lang="en" sz="2000"/>
              <a:t>30% of Twitter’s overall </a:t>
            </a:r>
            <a:r>
              <a:rPr lang="en" sz="2000" i="1"/>
              <a:t>global</a:t>
            </a:r>
            <a:r>
              <a:rPr lang="en" sz="2000"/>
              <a:t> workers </a:t>
            </a:r>
          </a:p>
          <a:p>
            <a:pPr lvl="0" indent="457200" rtl="0">
              <a:spcBef>
                <a:spcPts val="0"/>
              </a:spcBef>
              <a:buNone/>
            </a:pPr>
            <a:r>
              <a:rPr lang="en" sz="2000"/>
              <a:t>are female.</a:t>
            </a:r>
          </a:p>
          <a:p>
            <a:pPr lvl="0" rtl="0">
              <a:spcBef>
                <a:spcPts val="0"/>
              </a:spcBef>
              <a:buNone/>
            </a:pPr>
            <a:endParaRPr sz="2000" b="1"/>
          </a:p>
          <a:p>
            <a:pPr lvl="0" rtl="0">
              <a:spcBef>
                <a:spcPts val="0"/>
              </a:spcBef>
              <a:buNone/>
            </a:pPr>
            <a:endParaRPr sz="2000" b="1"/>
          </a:p>
          <a:p>
            <a:pPr marL="457200" lvl="0" indent="-355600" rtl="0">
              <a:spcBef>
                <a:spcPts val="0"/>
              </a:spcBef>
              <a:buSzPct val="100000"/>
              <a:buChar char="●"/>
            </a:pPr>
            <a:r>
              <a:rPr lang="en" sz="2000"/>
              <a:t>Only 10% of those females are in technical jobs.</a:t>
            </a:r>
          </a:p>
          <a:p>
            <a:pPr lvl="0" rtl="0">
              <a:spcBef>
                <a:spcPts val="0"/>
              </a:spcBef>
              <a:buNone/>
            </a:pPr>
            <a:endParaRPr sz="2000"/>
          </a:p>
          <a:p>
            <a:pPr marL="914400" lvl="1" indent="-355600" rtl="0">
              <a:spcBef>
                <a:spcPts val="0"/>
              </a:spcBef>
              <a:buSzPct val="100000"/>
              <a:buChar char="○"/>
            </a:pPr>
            <a:r>
              <a:rPr lang="en" sz="2000"/>
              <a:t>Only 4% are software engineers.</a:t>
            </a:r>
          </a:p>
          <a:p>
            <a:pPr lvl="0">
              <a:spcBef>
                <a:spcPts val="0"/>
              </a:spcBef>
              <a:buNone/>
            </a:pPr>
            <a:endParaRPr sz="2000"/>
          </a:p>
          <a:p>
            <a:pPr lvl="0" rtl="0">
              <a:spcBef>
                <a:spcPts val="0"/>
              </a:spcBef>
              <a:buNone/>
            </a:pPr>
            <a:endParaRPr sz="2000"/>
          </a:p>
          <a:p>
            <a:pPr marL="457200" lvl="0" indent="-355600" rtl="0">
              <a:spcBef>
                <a:spcPts val="0"/>
              </a:spcBef>
              <a:buSzPct val="100000"/>
              <a:buChar char="●"/>
            </a:pPr>
            <a:r>
              <a:rPr lang="en" sz="2000"/>
              <a:t>About 79% of Twitter’s Leadership team is male.</a:t>
            </a:r>
          </a:p>
          <a:p>
            <a:pPr lvl="0" rtl="0">
              <a:spcBef>
                <a:spcPts val="0"/>
              </a:spcBef>
              <a:buNone/>
            </a:pPr>
            <a:endParaRPr sz="2000">
              <a:solidFill>
                <a:srgbClr val="0B5394"/>
              </a:solidFill>
            </a:endParaRPr>
          </a:p>
          <a:p>
            <a:pPr lvl="0" rtl="0">
              <a:spcBef>
                <a:spcPts val="0"/>
              </a:spcBef>
              <a:buNone/>
            </a:pPr>
            <a:endParaRPr sz="2000">
              <a:solidFill>
                <a:srgbClr val="0B5394"/>
              </a:solidFill>
            </a:endParaRPr>
          </a:p>
          <a:p>
            <a:pPr lvl="0" rtl="0">
              <a:spcBef>
                <a:spcPts val="0"/>
              </a:spcBef>
              <a:buNone/>
            </a:pPr>
            <a:endParaRPr sz="2000">
              <a:solidFill>
                <a:srgbClr val="0B5394"/>
              </a:solidFill>
            </a:endParaRPr>
          </a:p>
        </p:txBody>
      </p:sp>
      <p:pic>
        <p:nvPicPr>
          <p:cNvPr id="118" name="Shape 118"/>
          <p:cNvPicPr preferRelativeResize="0"/>
          <p:nvPr/>
        </p:nvPicPr>
        <p:blipFill>
          <a:blip r:embed="rId3">
            <a:alphaModFix/>
          </a:blip>
          <a:stretch>
            <a:fillRect/>
          </a:stretch>
        </p:blipFill>
        <p:spPr>
          <a:xfrm>
            <a:off x="5684962" y="1647625"/>
            <a:ext cx="2847975" cy="2114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07225" y="250350"/>
            <a:ext cx="8520600" cy="572700"/>
          </a:xfrm>
          <a:prstGeom prst="rect">
            <a:avLst/>
          </a:prstGeom>
        </p:spPr>
        <p:txBody>
          <a:bodyPr lIns="91425" tIns="91425" rIns="91425" bIns="91425" anchor="t" anchorCtr="0">
            <a:noAutofit/>
          </a:bodyPr>
          <a:lstStyle/>
          <a:p>
            <a:pPr lvl="0" rtl="0">
              <a:spcBef>
                <a:spcPts val="0"/>
              </a:spcBef>
              <a:buNone/>
            </a:pPr>
            <a:r>
              <a:rPr lang="en" sz="3600" b="1">
                <a:solidFill>
                  <a:srgbClr val="1C4587"/>
                </a:solidFill>
              </a:rPr>
              <a:t>Back to the Lawsuit - Retaliation!</a:t>
            </a:r>
          </a:p>
        </p:txBody>
      </p:sp>
      <p:sp>
        <p:nvSpPr>
          <p:cNvPr id="124" name="Shape 124"/>
          <p:cNvSpPr txBox="1">
            <a:spLocks noGrp="1"/>
          </p:cNvSpPr>
          <p:nvPr>
            <p:ph type="body" idx="1"/>
          </p:nvPr>
        </p:nvSpPr>
        <p:spPr>
          <a:xfrm>
            <a:off x="207225" y="1301100"/>
            <a:ext cx="8520600" cy="3416400"/>
          </a:xfrm>
          <a:prstGeom prst="rect">
            <a:avLst/>
          </a:prstGeom>
        </p:spPr>
        <p:txBody>
          <a:bodyPr lIns="91425" tIns="91425" rIns="91425" bIns="91425" anchor="t" anchorCtr="0">
            <a:noAutofit/>
          </a:bodyPr>
          <a:lstStyle/>
          <a:p>
            <a:pPr marL="457200" lvl="0" indent="-355600" rtl="0">
              <a:spcBef>
                <a:spcPts val="0"/>
              </a:spcBef>
              <a:buClr>
                <a:srgbClr val="000000"/>
              </a:buClr>
              <a:buSzPct val="100000"/>
            </a:pPr>
            <a:r>
              <a:rPr lang="en" sz="2000">
                <a:solidFill>
                  <a:srgbClr val="000000"/>
                </a:solidFill>
              </a:rPr>
              <a:t>Twitter began a formal investigation on March 2014, with a one-week estimate. </a:t>
            </a:r>
          </a:p>
          <a:p>
            <a:pPr lvl="0" rtl="0">
              <a:spcBef>
                <a:spcPts val="0"/>
              </a:spcBef>
              <a:buNone/>
            </a:pPr>
            <a:endParaRPr sz="2000">
              <a:solidFill>
                <a:srgbClr val="000000"/>
              </a:solidFill>
            </a:endParaRPr>
          </a:p>
          <a:p>
            <a:pPr marL="457200" lvl="0" indent="-355600" rtl="0">
              <a:spcBef>
                <a:spcPts val="0"/>
              </a:spcBef>
              <a:buClr>
                <a:srgbClr val="000000"/>
              </a:buClr>
              <a:buSzPct val="100000"/>
            </a:pPr>
            <a:r>
              <a:rPr lang="en" sz="2000">
                <a:solidFill>
                  <a:srgbClr val="000000"/>
                </a:solidFill>
              </a:rPr>
              <a:t>Huang was put on personal leave during investigation.</a:t>
            </a:r>
          </a:p>
          <a:p>
            <a:pPr lvl="0" rtl="0">
              <a:spcBef>
                <a:spcPts val="0"/>
              </a:spcBef>
              <a:buNone/>
            </a:pPr>
            <a:endParaRPr sz="2000">
              <a:solidFill>
                <a:srgbClr val="000000"/>
              </a:solidFill>
            </a:endParaRPr>
          </a:p>
          <a:p>
            <a:pPr marL="457200" lvl="0" indent="-355600" rtl="0">
              <a:spcBef>
                <a:spcPts val="0"/>
              </a:spcBef>
              <a:buClr>
                <a:srgbClr val="000000"/>
              </a:buClr>
              <a:buSzPct val="100000"/>
            </a:pPr>
            <a:r>
              <a:rPr lang="en" sz="2000">
                <a:solidFill>
                  <a:srgbClr val="000000"/>
                </a:solidFill>
              </a:rPr>
              <a:t>Investigation took over 4 months.</a:t>
            </a:r>
            <a:r>
              <a:rPr lang="en" sz="2000">
                <a:solidFill>
                  <a:srgbClr val="0B5394"/>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28"/>
        <p:cNvGrpSpPr/>
        <p:nvPr/>
      </p:nvGrpSpPr>
      <p:grpSpPr>
        <a:xfrm>
          <a:off x="0" y="0"/>
          <a:ext cx="0" cy="0"/>
          <a:chOff x="0" y="0"/>
          <a:chExt cx="0" cy="0"/>
        </a:xfrm>
      </p:grpSpPr>
      <p:sp>
        <p:nvSpPr>
          <p:cNvPr id="129" name="Shape 129"/>
          <p:cNvSpPr txBox="1"/>
          <p:nvPr/>
        </p:nvSpPr>
        <p:spPr>
          <a:xfrm>
            <a:off x="271450" y="203850"/>
            <a:ext cx="7730700" cy="1123800"/>
          </a:xfrm>
          <a:prstGeom prst="rect">
            <a:avLst/>
          </a:prstGeom>
          <a:noFill/>
          <a:ln>
            <a:noFill/>
          </a:ln>
        </p:spPr>
        <p:txBody>
          <a:bodyPr lIns="91425" tIns="91425" rIns="91425" bIns="91425" anchor="t" anchorCtr="0">
            <a:noAutofit/>
          </a:bodyPr>
          <a:lstStyle/>
          <a:p>
            <a:pPr lvl="0" rtl="0">
              <a:spcBef>
                <a:spcPts val="0"/>
              </a:spcBef>
              <a:buNone/>
            </a:pPr>
            <a:r>
              <a:rPr lang="en" sz="4000" b="1">
                <a:solidFill>
                  <a:srgbClr val="0B5394"/>
                </a:solidFill>
              </a:rPr>
              <a:t>The Lawsuit - Retaliation</a:t>
            </a:r>
          </a:p>
        </p:txBody>
      </p:sp>
      <p:sp>
        <p:nvSpPr>
          <p:cNvPr id="130" name="Shape 130"/>
          <p:cNvSpPr txBox="1"/>
          <p:nvPr/>
        </p:nvSpPr>
        <p:spPr>
          <a:xfrm>
            <a:off x="3613950" y="1327650"/>
            <a:ext cx="7885800" cy="3242100"/>
          </a:xfrm>
          <a:prstGeom prst="rect">
            <a:avLst/>
          </a:prstGeom>
          <a:noFill/>
          <a:ln>
            <a:noFill/>
          </a:ln>
        </p:spPr>
        <p:txBody>
          <a:bodyPr lIns="91425" tIns="91425" rIns="91425" bIns="91425" anchor="t" anchorCtr="0">
            <a:noAutofit/>
          </a:bodyPr>
          <a:lstStyle/>
          <a:p>
            <a:pPr marL="457200" lvl="0" indent="-355600" rtl="0">
              <a:spcBef>
                <a:spcPts val="0"/>
              </a:spcBef>
              <a:buClr>
                <a:srgbClr val="000000"/>
              </a:buClr>
              <a:buSzPct val="100000"/>
              <a:buChar char="●"/>
            </a:pPr>
            <a:r>
              <a:rPr lang="en" sz="2000"/>
              <a:t>Huang was never placed back from </a:t>
            </a:r>
          </a:p>
          <a:p>
            <a:pPr lvl="0" indent="457200" rtl="0">
              <a:spcBef>
                <a:spcPts val="0"/>
              </a:spcBef>
              <a:buNone/>
            </a:pPr>
            <a:r>
              <a:rPr lang="en" sz="2000"/>
              <a:t>personal leave.</a:t>
            </a:r>
          </a:p>
          <a:p>
            <a:pPr lvl="0" rtl="0">
              <a:spcBef>
                <a:spcPts val="0"/>
              </a:spcBef>
              <a:buNone/>
            </a:pPr>
            <a:endParaRPr sz="2000"/>
          </a:p>
          <a:p>
            <a:pPr lvl="0" rtl="0">
              <a:spcBef>
                <a:spcPts val="0"/>
              </a:spcBef>
              <a:buNone/>
            </a:pPr>
            <a:endParaRPr sz="2000"/>
          </a:p>
          <a:p>
            <a:pPr marL="457200" lvl="0" indent="-355600" rtl="0">
              <a:spcBef>
                <a:spcPts val="0"/>
              </a:spcBef>
              <a:buClr>
                <a:srgbClr val="000000"/>
              </a:buClr>
              <a:buSzPct val="100000"/>
              <a:buChar char="●"/>
            </a:pPr>
            <a:r>
              <a:rPr lang="en" sz="2000"/>
              <a:t>The investigation ended up taking over </a:t>
            </a:r>
          </a:p>
          <a:p>
            <a:pPr lvl="0" indent="457200" rtl="0">
              <a:spcBef>
                <a:spcPts val="0"/>
              </a:spcBef>
              <a:buNone/>
            </a:pPr>
            <a:r>
              <a:rPr lang="en" sz="2000" b="1"/>
              <a:t>4 months.</a:t>
            </a:r>
          </a:p>
          <a:p>
            <a:pPr lvl="0" rtl="0">
              <a:spcBef>
                <a:spcPts val="0"/>
              </a:spcBef>
              <a:buNone/>
            </a:pPr>
            <a:endParaRPr sz="2000" b="1"/>
          </a:p>
          <a:p>
            <a:pPr lvl="0" rtl="0">
              <a:spcBef>
                <a:spcPts val="0"/>
              </a:spcBef>
              <a:buNone/>
            </a:pPr>
            <a:endParaRPr sz="2000" b="1"/>
          </a:p>
          <a:p>
            <a:pPr marL="457200" lvl="0" indent="-355600" rtl="0">
              <a:spcBef>
                <a:spcPts val="0"/>
              </a:spcBef>
              <a:buSzPct val="100000"/>
              <a:buChar char="●"/>
            </a:pPr>
            <a:r>
              <a:rPr lang="en" sz="2000"/>
              <a:t>No formal result of the investigation was </a:t>
            </a:r>
          </a:p>
          <a:p>
            <a:pPr lvl="0" indent="457200" rtl="0">
              <a:spcBef>
                <a:spcPts val="0"/>
              </a:spcBef>
              <a:buNone/>
            </a:pPr>
            <a:r>
              <a:rPr lang="en" sz="2000"/>
              <a:t>provided.</a:t>
            </a:r>
          </a:p>
          <a:p>
            <a:pPr lvl="0" rtl="0">
              <a:spcBef>
                <a:spcPts val="0"/>
              </a:spcBef>
              <a:buNone/>
            </a:pPr>
            <a:endParaRPr sz="2000">
              <a:solidFill>
                <a:srgbClr val="0B5394"/>
              </a:solidFill>
            </a:endParaRPr>
          </a:p>
          <a:p>
            <a:pPr lvl="0" rtl="0">
              <a:spcBef>
                <a:spcPts val="0"/>
              </a:spcBef>
              <a:buNone/>
            </a:pPr>
            <a:endParaRPr sz="2000">
              <a:solidFill>
                <a:srgbClr val="0B5394"/>
              </a:solidFill>
            </a:endParaRPr>
          </a:p>
          <a:p>
            <a:pPr lvl="0" rtl="0">
              <a:spcBef>
                <a:spcPts val="0"/>
              </a:spcBef>
              <a:buNone/>
            </a:pPr>
            <a:endParaRPr sz="2000">
              <a:solidFill>
                <a:srgbClr val="0B5394"/>
              </a:solidFill>
            </a:endParaRPr>
          </a:p>
          <a:p>
            <a:pPr lvl="0" rtl="0">
              <a:spcBef>
                <a:spcPts val="0"/>
              </a:spcBef>
              <a:buNone/>
            </a:pPr>
            <a:endParaRPr sz="2000">
              <a:solidFill>
                <a:srgbClr val="0B5394"/>
              </a:solidFill>
            </a:endParaRPr>
          </a:p>
          <a:p>
            <a:pPr lvl="0" rtl="0">
              <a:spcBef>
                <a:spcPts val="0"/>
              </a:spcBef>
              <a:buNone/>
            </a:pPr>
            <a:endParaRPr sz="2000">
              <a:solidFill>
                <a:srgbClr val="0B5394"/>
              </a:solidFill>
            </a:endParaRPr>
          </a:p>
        </p:txBody>
      </p:sp>
      <p:pic>
        <p:nvPicPr>
          <p:cNvPr id="131" name="Shape 131"/>
          <p:cNvPicPr preferRelativeResize="0"/>
          <p:nvPr/>
        </p:nvPicPr>
        <p:blipFill>
          <a:blip r:embed="rId3">
            <a:alphaModFix/>
          </a:blip>
          <a:stretch>
            <a:fillRect/>
          </a:stretch>
        </p:blipFill>
        <p:spPr>
          <a:xfrm flipH="1">
            <a:off x="347875" y="826875"/>
            <a:ext cx="3305824" cy="414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243625" y="180625"/>
            <a:ext cx="8520600" cy="792600"/>
          </a:xfrm>
          <a:prstGeom prst="rect">
            <a:avLst/>
          </a:prstGeom>
        </p:spPr>
        <p:txBody>
          <a:bodyPr lIns="91425" tIns="91425" rIns="91425" bIns="91425" anchor="b" anchorCtr="0">
            <a:noAutofit/>
          </a:bodyPr>
          <a:lstStyle/>
          <a:p>
            <a:pPr lvl="0">
              <a:spcBef>
                <a:spcPts val="0"/>
              </a:spcBef>
              <a:buNone/>
            </a:pPr>
            <a:r>
              <a:rPr lang="en" sz="3600">
                <a:solidFill>
                  <a:srgbClr val="1155CC"/>
                </a:solidFill>
              </a:rPr>
              <a:t>First Cause of Action</a:t>
            </a:r>
            <a:r>
              <a:rPr lang="en" sz="3600"/>
              <a:t> </a:t>
            </a:r>
          </a:p>
        </p:txBody>
      </p:sp>
      <p:sp>
        <p:nvSpPr>
          <p:cNvPr id="137" name="Shape 137"/>
          <p:cNvSpPr txBox="1">
            <a:spLocks noGrp="1"/>
          </p:cNvSpPr>
          <p:nvPr>
            <p:ph type="subTitle" idx="1"/>
          </p:nvPr>
        </p:nvSpPr>
        <p:spPr>
          <a:xfrm>
            <a:off x="311700" y="1414875"/>
            <a:ext cx="8520600" cy="3154200"/>
          </a:xfrm>
          <a:prstGeom prst="rect">
            <a:avLst/>
          </a:prstGeom>
        </p:spPr>
        <p:txBody>
          <a:bodyPr lIns="91425" tIns="91425" rIns="91425" bIns="91425" anchor="t" anchorCtr="0">
            <a:noAutofit/>
          </a:bodyPr>
          <a:lstStyle/>
          <a:p>
            <a:pPr lvl="0" algn="l" rtl="0">
              <a:spcBef>
                <a:spcPts val="1000"/>
              </a:spcBef>
              <a:buNone/>
            </a:pPr>
            <a:r>
              <a:rPr lang="en" sz="1800" b="1">
                <a:solidFill>
                  <a:srgbClr val="000000"/>
                </a:solidFill>
              </a:rPr>
              <a:t>Sex Discrimination in Violation of FEHA</a:t>
            </a:r>
          </a:p>
          <a:p>
            <a:pPr marL="457200" lvl="0" indent="-342900" algn="l" rtl="0">
              <a:spcBef>
                <a:spcPts val="1000"/>
              </a:spcBef>
              <a:buClr>
                <a:srgbClr val="000000"/>
              </a:buClr>
              <a:buSzPct val="100000"/>
              <a:buChar char="●"/>
            </a:pPr>
            <a:r>
              <a:rPr lang="en" sz="1800" b="1">
                <a:solidFill>
                  <a:srgbClr val="000000"/>
                </a:solidFill>
              </a:rPr>
              <a:t>Disparate Treatment</a:t>
            </a:r>
            <a:r>
              <a:rPr lang="en" sz="1800">
                <a:solidFill>
                  <a:srgbClr val="000000"/>
                </a:solidFill>
              </a:rPr>
              <a:t> - Engaged in patterns and practices of intentional sex discrimination </a:t>
            </a:r>
          </a:p>
          <a:p>
            <a:pPr marL="457200" lvl="0" indent="-342900" algn="l">
              <a:spcBef>
                <a:spcPts val="1000"/>
              </a:spcBef>
              <a:buClr>
                <a:srgbClr val="000000"/>
              </a:buClr>
              <a:buSzPct val="100000"/>
              <a:buChar char="●"/>
            </a:pPr>
            <a:r>
              <a:rPr lang="en" sz="1800" b="1">
                <a:solidFill>
                  <a:srgbClr val="000000"/>
                </a:solidFill>
              </a:rPr>
              <a:t>Disparate Impact</a:t>
            </a:r>
            <a:r>
              <a:rPr lang="en" sz="1800">
                <a:solidFill>
                  <a:srgbClr val="000000"/>
                </a:solidFill>
              </a:rPr>
              <a:t> - Twitter’s subjective and gender-base system is not justified by a business necessity - or if it could be justified, less discriminatory alternatives exist.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278400" y="532675"/>
            <a:ext cx="8520600" cy="873900"/>
          </a:xfrm>
          <a:prstGeom prst="rect">
            <a:avLst/>
          </a:prstGeom>
        </p:spPr>
        <p:txBody>
          <a:bodyPr lIns="91425" tIns="91425" rIns="91425" bIns="91425" anchor="b" anchorCtr="0">
            <a:noAutofit/>
          </a:bodyPr>
          <a:lstStyle/>
          <a:p>
            <a:pPr lvl="0">
              <a:spcBef>
                <a:spcPts val="0"/>
              </a:spcBef>
              <a:buNone/>
            </a:pPr>
            <a:r>
              <a:rPr lang="en" sz="3600" b="1">
                <a:solidFill>
                  <a:srgbClr val="0B5394"/>
                </a:solidFill>
              </a:rPr>
              <a:t>Second Cause of Action</a:t>
            </a:r>
          </a:p>
        </p:txBody>
      </p:sp>
      <p:sp>
        <p:nvSpPr>
          <p:cNvPr id="143" name="Shape 143"/>
          <p:cNvSpPr txBox="1">
            <a:spLocks noGrp="1"/>
          </p:cNvSpPr>
          <p:nvPr>
            <p:ph type="subTitle" idx="1"/>
          </p:nvPr>
        </p:nvSpPr>
        <p:spPr>
          <a:xfrm>
            <a:off x="311700" y="1639600"/>
            <a:ext cx="8520600" cy="2996100"/>
          </a:xfrm>
          <a:prstGeom prst="rect">
            <a:avLst/>
          </a:prstGeom>
        </p:spPr>
        <p:txBody>
          <a:bodyPr lIns="91425" tIns="91425" rIns="91425" bIns="91425" anchor="t" anchorCtr="0">
            <a:noAutofit/>
          </a:bodyPr>
          <a:lstStyle/>
          <a:p>
            <a:pPr lvl="0" algn="l" rtl="0">
              <a:spcBef>
                <a:spcPts val="1000"/>
              </a:spcBef>
              <a:buNone/>
            </a:pPr>
            <a:r>
              <a:rPr lang="en" sz="2200" b="1">
                <a:solidFill>
                  <a:srgbClr val="000000"/>
                </a:solidFill>
              </a:rPr>
              <a:t>Retaliation in Violation of FEHA </a:t>
            </a:r>
          </a:p>
          <a:p>
            <a:pPr marL="457200" lvl="0" indent="-368300" algn="l" rtl="0">
              <a:spcBef>
                <a:spcPts val="1000"/>
              </a:spcBef>
              <a:buClr>
                <a:srgbClr val="000000"/>
              </a:buClr>
              <a:buSzPct val="100000"/>
              <a:buChar char="●"/>
            </a:pPr>
            <a:r>
              <a:rPr lang="en" sz="2200">
                <a:solidFill>
                  <a:srgbClr val="000000"/>
                </a:solidFill>
              </a:rPr>
              <a:t> Subjected to an adverse employment action</a:t>
            </a:r>
          </a:p>
          <a:p>
            <a:pPr marL="914400" lvl="1" indent="-368300" algn="l" rtl="0">
              <a:spcBef>
                <a:spcPts val="1000"/>
              </a:spcBef>
              <a:buClr>
                <a:srgbClr val="000000"/>
              </a:buClr>
              <a:buSzPct val="100000"/>
              <a:buChar char="○"/>
            </a:pPr>
            <a:r>
              <a:rPr lang="en" sz="2200">
                <a:solidFill>
                  <a:srgbClr val="000000"/>
                </a:solidFill>
              </a:rPr>
              <a:t>Placed on administrative leave </a:t>
            </a:r>
          </a:p>
          <a:p>
            <a:pPr marL="914400" lvl="1" indent="-368300" algn="l" rtl="0">
              <a:spcBef>
                <a:spcPts val="1000"/>
              </a:spcBef>
              <a:buClr>
                <a:srgbClr val="000000"/>
              </a:buClr>
              <a:buSzPct val="100000"/>
              <a:buChar char="○"/>
            </a:pPr>
            <a:r>
              <a:rPr lang="en" sz="2200">
                <a:solidFill>
                  <a:srgbClr val="000000"/>
                </a:solidFill>
              </a:rPr>
              <a:t>Projects reassigned to other employees</a:t>
            </a:r>
          </a:p>
          <a:p>
            <a:pPr marL="914400" lvl="1" indent="-368300" algn="l" rtl="0">
              <a:spcBef>
                <a:spcPts val="1000"/>
              </a:spcBef>
              <a:buClr>
                <a:srgbClr val="000000"/>
              </a:buClr>
              <a:buSzPct val="100000"/>
              <a:buChar char="○"/>
            </a:pPr>
            <a:r>
              <a:rPr lang="en" sz="2200">
                <a:solidFill>
                  <a:srgbClr val="000000"/>
                </a:solidFill>
              </a:rPr>
              <a:t>Lost employment benefits</a:t>
            </a:r>
          </a:p>
          <a:p>
            <a:pPr lvl="0" algn="l">
              <a:spcBef>
                <a:spcPts val="0"/>
              </a:spcBef>
              <a:buNone/>
            </a:pPr>
            <a:endParaRPr sz="2400" b="1">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620400"/>
          </a:xfrm>
          <a:prstGeom prst="rect">
            <a:avLst/>
          </a:prstGeom>
        </p:spPr>
        <p:txBody>
          <a:bodyPr lIns="91425" tIns="91425" rIns="91425" bIns="91425" anchor="t" anchorCtr="0">
            <a:noAutofit/>
          </a:bodyPr>
          <a:lstStyle/>
          <a:p>
            <a:pPr lvl="0" algn="ctr" rtl="0">
              <a:spcBef>
                <a:spcPts val="0"/>
              </a:spcBef>
              <a:buNone/>
            </a:pPr>
            <a:r>
              <a:rPr lang="en" sz="4000" b="1">
                <a:solidFill>
                  <a:srgbClr val="3D85C6"/>
                </a:solidFill>
              </a:rPr>
              <a:t>Third Cause of Action </a:t>
            </a:r>
          </a:p>
          <a:p>
            <a:pPr lvl="0" algn="ctr">
              <a:spcBef>
                <a:spcPts val="0"/>
              </a:spcBef>
              <a:buNone/>
            </a:pPr>
            <a:endParaRPr b="1">
              <a:solidFill>
                <a:srgbClr val="3D85C6"/>
              </a:solidFill>
            </a:endParaRPr>
          </a:p>
        </p:txBody>
      </p:sp>
      <p:sp>
        <p:nvSpPr>
          <p:cNvPr id="149" name="Shape 149"/>
          <p:cNvSpPr txBox="1">
            <a:spLocks noGrp="1"/>
          </p:cNvSpPr>
          <p:nvPr>
            <p:ph type="body" idx="1"/>
          </p:nvPr>
        </p:nvSpPr>
        <p:spPr>
          <a:xfrm>
            <a:off x="311700" y="1622950"/>
            <a:ext cx="5064900" cy="2946000"/>
          </a:xfrm>
          <a:prstGeom prst="rect">
            <a:avLst/>
          </a:prstGeom>
        </p:spPr>
        <p:txBody>
          <a:bodyPr lIns="91425" tIns="91425" rIns="91425" bIns="91425" anchor="t" anchorCtr="0">
            <a:noAutofit/>
          </a:bodyPr>
          <a:lstStyle/>
          <a:p>
            <a:pPr lvl="0">
              <a:spcBef>
                <a:spcPts val="1000"/>
              </a:spcBef>
              <a:buNone/>
            </a:pPr>
            <a:r>
              <a:rPr lang="en" b="1">
                <a:solidFill>
                  <a:srgbClr val="000000"/>
                </a:solidFill>
              </a:rPr>
              <a:t>Wrongful Termination in Violation of Public Policy </a:t>
            </a:r>
          </a:p>
          <a:p>
            <a:pPr marL="457200" lvl="0" indent="-228600">
              <a:spcBef>
                <a:spcPts val="1000"/>
              </a:spcBef>
              <a:buClr>
                <a:srgbClr val="000000"/>
              </a:buClr>
            </a:pPr>
            <a:r>
              <a:rPr lang="en">
                <a:solidFill>
                  <a:srgbClr val="000000"/>
                </a:solidFill>
              </a:rPr>
              <a:t>Under California Law, it is illegal for an employer to retaliate against an employee for reporting illegal activities, including sex discrimination </a:t>
            </a:r>
          </a:p>
        </p:txBody>
      </p:sp>
      <p:pic>
        <p:nvPicPr>
          <p:cNvPr id="150" name="Shape 150" descr="california-law.png"/>
          <p:cNvPicPr preferRelativeResize="0"/>
          <p:nvPr/>
        </p:nvPicPr>
        <p:blipFill>
          <a:blip r:embed="rId3">
            <a:alphaModFix/>
          </a:blip>
          <a:stretch>
            <a:fillRect/>
          </a:stretch>
        </p:blipFill>
        <p:spPr>
          <a:xfrm>
            <a:off x="5376600" y="2582275"/>
            <a:ext cx="3462600" cy="20948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243250" y="227225"/>
            <a:ext cx="8520600" cy="1101000"/>
          </a:xfrm>
          <a:prstGeom prst="rect">
            <a:avLst/>
          </a:prstGeom>
        </p:spPr>
        <p:txBody>
          <a:bodyPr lIns="91425" tIns="91425" rIns="91425" bIns="91425" anchor="b" anchorCtr="0">
            <a:noAutofit/>
          </a:bodyPr>
          <a:lstStyle/>
          <a:p>
            <a:pPr lvl="0">
              <a:spcBef>
                <a:spcPts val="0"/>
              </a:spcBef>
              <a:buNone/>
            </a:pPr>
            <a:r>
              <a:rPr lang="en" sz="4800" b="1">
                <a:solidFill>
                  <a:srgbClr val="1C4587"/>
                </a:solidFill>
              </a:rPr>
              <a:t>Tying It All Together...</a:t>
            </a:r>
          </a:p>
        </p:txBody>
      </p:sp>
      <p:sp>
        <p:nvSpPr>
          <p:cNvPr id="156" name="Shape 156"/>
          <p:cNvSpPr txBox="1">
            <a:spLocks noGrp="1"/>
          </p:cNvSpPr>
          <p:nvPr>
            <p:ph type="subTitle" idx="1"/>
          </p:nvPr>
        </p:nvSpPr>
        <p:spPr>
          <a:xfrm>
            <a:off x="321475" y="1582800"/>
            <a:ext cx="5321400" cy="2847300"/>
          </a:xfrm>
          <a:prstGeom prst="rect">
            <a:avLst/>
          </a:prstGeom>
        </p:spPr>
        <p:txBody>
          <a:bodyPr lIns="91425" tIns="91425" rIns="91425" bIns="91425" anchor="t" anchorCtr="0">
            <a:noAutofit/>
          </a:bodyPr>
          <a:lstStyle/>
          <a:p>
            <a:pPr marL="457200" lvl="0" indent="-381000" algn="l" rtl="0">
              <a:spcBef>
                <a:spcPts val="0"/>
              </a:spcBef>
              <a:spcAft>
                <a:spcPts val="1000"/>
              </a:spcAft>
              <a:buClr>
                <a:srgbClr val="000000"/>
              </a:buClr>
              <a:buSzPct val="100000"/>
              <a:buChar char="●"/>
            </a:pPr>
            <a:r>
              <a:rPr lang="en" sz="2400">
                <a:solidFill>
                  <a:srgbClr val="000000"/>
                </a:solidFill>
              </a:rPr>
              <a:t>Male candidate chosen over female candidate </a:t>
            </a:r>
          </a:p>
          <a:p>
            <a:pPr marL="457200" lvl="0" indent="-381000" algn="l" rtl="0">
              <a:spcBef>
                <a:spcPts val="0"/>
              </a:spcBef>
              <a:spcAft>
                <a:spcPts val="1000"/>
              </a:spcAft>
              <a:buClr>
                <a:srgbClr val="000000"/>
              </a:buClr>
              <a:buSzPct val="100000"/>
              <a:buChar char="●"/>
            </a:pPr>
            <a:r>
              <a:rPr lang="en" sz="2400">
                <a:solidFill>
                  <a:srgbClr val="000000"/>
                </a:solidFill>
              </a:rPr>
              <a:t>Shows the discrimination Huang experienced while at Twitter</a:t>
            </a:r>
          </a:p>
          <a:p>
            <a:pPr marL="457200" lvl="0" indent="-381000" algn="l">
              <a:spcBef>
                <a:spcPts val="0"/>
              </a:spcBef>
              <a:spcAft>
                <a:spcPts val="1000"/>
              </a:spcAft>
              <a:buClr>
                <a:srgbClr val="000000"/>
              </a:buClr>
              <a:buSzPct val="100000"/>
              <a:buChar char="●"/>
            </a:pPr>
            <a:r>
              <a:rPr lang="en" sz="2400">
                <a:solidFill>
                  <a:srgbClr val="000000"/>
                </a:solidFill>
              </a:rPr>
              <a:t>She was denied the promotion with no explanation</a:t>
            </a:r>
          </a:p>
        </p:txBody>
      </p:sp>
      <p:pic>
        <p:nvPicPr>
          <p:cNvPr id="157" name="Shape 157" descr="ideas-that-have-harmed-mankind-43-638.jpg"/>
          <p:cNvPicPr preferRelativeResize="0"/>
          <p:nvPr/>
        </p:nvPicPr>
        <p:blipFill>
          <a:blip r:embed="rId3">
            <a:alphaModFix/>
          </a:blip>
          <a:stretch>
            <a:fillRect/>
          </a:stretch>
        </p:blipFill>
        <p:spPr>
          <a:xfrm>
            <a:off x="5691774" y="1774150"/>
            <a:ext cx="3068803" cy="245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311700" y="448150"/>
            <a:ext cx="8520600" cy="1002600"/>
          </a:xfrm>
          <a:prstGeom prst="rect">
            <a:avLst/>
          </a:prstGeom>
        </p:spPr>
        <p:txBody>
          <a:bodyPr lIns="91425" tIns="91425" rIns="91425" bIns="91425" anchor="b" anchorCtr="0">
            <a:noAutofit/>
          </a:bodyPr>
          <a:lstStyle/>
          <a:p>
            <a:pPr lvl="0">
              <a:spcBef>
                <a:spcPts val="0"/>
              </a:spcBef>
              <a:buNone/>
            </a:pPr>
            <a:r>
              <a:rPr lang="en" sz="4800" b="1">
                <a:solidFill>
                  <a:srgbClr val="1C4587"/>
                </a:solidFill>
              </a:rPr>
              <a:t>Violations...</a:t>
            </a:r>
          </a:p>
        </p:txBody>
      </p:sp>
      <p:sp>
        <p:nvSpPr>
          <p:cNvPr id="163" name="Shape 163"/>
          <p:cNvSpPr txBox="1">
            <a:spLocks noGrp="1"/>
          </p:cNvSpPr>
          <p:nvPr>
            <p:ph type="subTitle" idx="1"/>
          </p:nvPr>
        </p:nvSpPr>
        <p:spPr>
          <a:xfrm>
            <a:off x="311700" y="1598650"/>
            <a:ext cx="5517000" cy="2788800"/>
          </a:xfrm>
          <a:prstGeom prst="rect">
            <a:avLst/>
          </a:prstGeom>
        </p:spPr>
        <p:txBody>
          <a:bodyPr lIns="91425" tIns="91425" rIns="91425" bIns="91425" anchor="t" anchorCtr="0">
            <a:noAutofit/>
          </a:bodyPr>
          <a:lstStyle/>
          <a:p>
            <a:pPr lvl="0" algn="l" rtl="0">
              <a:spcBef>
                <a:spcPts val="1000"/>
              </a:spcBef>
              <a:buNone/>
            </a:pPr>
            <a:r>
              <a:rPr lang="en" sz="2400" b="1">
                <a:solidFill>
                  <a:srgbClr val="000000"/>
                </a:solidFill>
              </a:rPr>
              <a:t>Twitter violated three separate laws:</a:t>
            </a:r>
          </a:p>
          <a:p>
            <a:pPr marL="457200" lvl="0" indent="-381000" algn="l" rtl="0">
              <a:spcBef>
                <a:spcPts val="1000"/>
              </a:spcBef>
              <a:spcAft>
                <a:spcPts val="1000"/>
              </a:spcAft>
              <a:buClr>
                <a:srgbClr val="000000"/>
              </a:buClr>
              <a:buSzPct val="100000"/>
              <a:buChar char="●"/>
            </a:pPr>
            <a:r>
              <a:rPr lang="en" sz="2400">
                <a:solidFill>
                  <a:srgbClr val="000000"/>
                </a:solidFill>
              </a:rPr>
              <a:t>Title VII of the Civil Rights Act</a:t>
            </a:r>
          </a:p>
          <a:p>
            <a:pPr marL="457200" lvl="0" indent="-381000" algn="l" rtl="0">
              <a:spcBef>
                <a:spcPts val="1000"/>
              </a:spcBef>
              <a:spcAft>
                <a:spcPts val="1000"/>
              </a:spcAft>
              <a:buClr>
                <a:srgbClr val="000000"/>
              </a:buClr>
              <a:buSzPct val="100000"/>
              <a:buChar char="●"/>
            </a:pPr>
            <a:r>
              <a:rPr lang="en" sz="2400">
                <a:solidFill>
                  <a:srgbClr val="000000"/>
                </a:solidFill>
              </a:rPr>
              <a:t>FEHA - California state legislation</a:t>
            </a:r>
          </a:p>
          <a:p>
            <a:pPr marL="457200" lvl="0" indent="-381000" algn="l">
              <a:spcBef>
                <a:spcPts val="1000"/>
              </a:spcBef>
              <a:spcAft>
                <a:spcPts val="1000"/>
              </a:spcAft>
              <a:buClr>
                <a:srgbClr val="000000"/>
              </a:buClr>
              <a:buSzPct val="100000"/>
              <a:buChar char="●"/>
            </a:pPr>
            <a:r>
              <a:rPr lang="en" sz="2400">
                <a:solidFill>
                  <a:srgbClr val="000000"/>
                </a:solidFill>
              </a:rPr>
              <a:t>Public Policy</a:t>
            </a:r>
          </a:p>
        </p:txBody>
      </p:sp>
      <p:pic>
        <p:nvPicPr>
          <p:cNvPr id="164" name="Shape 164" descr="wpid-judge-legal2.jpg"/>
          <p:cNvPicPr preferRelativeResize="0"/>
          <p:nvPr/>
        </p:nvPicPr>
        <p:blipFill>
          <a:blip r:embed="rId3">
            <a:alphaModFix/>
          </a:blip>
          <a:stretch>
            <a:fillRect/>
          </a:stretch>
        </p:blipFill>
        <p:spPr>
          <a:xfrm>
            <a:off x="6151425" y="2430824"/>
            <a:ext cx="2680875" cy="2073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311700" y="470750"/>
            <a:ext cx="8520600" cy="869100"/>
          </a:xfrm>
          <a:prstGeom prst="rect">
            <a:avLst/>
          </a:prstGeom>
        </p:spPr>
        <p:txBody>
          <a:bodyPr lIns="91425" tIns="91425" rIns="91425" bIns="91425" anchor="b" anchorCtr="0">
            <a:noAutofit/>
          </a:bodyPr>
          <a:lstStyle/>
          <a:p>
            <a:pPr lvl="0">
              <a:spcBef>
                <a:spcPts val="0"/>
              </a:spcBef>
              <a:buNone/>
            </a:pPr>
            <a:r>
              <a:rPr lang="en" sz="4800" b="1">
                <a:solidFill>
                  <a:srgbClr val="1C4587"/>
                </a:solidFill>
              </a:rPr>
              <a:t>Going Forward...</a:t>
            </a:r>
          </a:p>
        </p:txBody>
      </p:sp>
      <p:sp>
        <p:nvSpPr>
          <p:cNvPr id="170" name="Shape 170"/>
          <p:cNvSpPr txBox="1">
            <a:spLocks noGrp="1"/>
          </p:cNvSpPr>
          <p:nvPr>
            <p:ph type="subTitle" idx="1"/>
          </p:nvPr>
        </p:nvSpPr>
        <p:spPr>
          <a:xfrm>
            <a:off x="170800" y="1462150"/>
            <a:ext cx="8520600" cy="3426900"/>
          </a:xfrm>
          <a:prstGeom prst="rect">
            <a:avLst/>
          </a:prstGeom>
        </p:spPr>
        <p:txBody>
          <a:bodyPr lIns="91425" tIns="91425" rIns="91425" bIns="91425" anchor="t" anchorCtr="0">
            <a:noAutofit/>
          </a:bodyPr>
          <a:lstStyle/>
          <a:p>
            <a:pPr lvl="0" algn="l" rtl="0">
              <a:spcBef>
                <a:spcPts val="1000"/>
              </a:spcBef>
              <a:buNone/>
            </a:pPr>
            <a:r>
              <a:rPr lang="en" sz="2400" b="1">
                <a:solidFill>
                  <a:srgbClr val="000000"/>
                </a:solidFill>
              </a:rPr>
              <a:t>Possible Solutions:</a:t>
            </a:r>
          </a:p>
          <a:p>
            <a:pPr marL="457200" lvl="0" indent="-381000" algn="l" rtl="0">
              <a:spcBef>
                <a:spcPts val="1000"/>
              </a:spcBef>
              <a:buClr>
                <a:srgbClr val="000000"/>
              </a:buClr>
              <a:buSzPct val="100000"/>
              <a:buChar char="●"/>
            </a:pPr>
            <a:r>
              <a:rPr lang="en" sz="2400">
                <a:solidFill>
                  <a:srgbClr val="000000"/>
                </a:solidFill>
              </a:rPr>
              <a:t>Have a diverse committee to approve/reject promotion cases </a:t>
            </a:r>
          </a:p>
          <a:p>
            <a:pPr marL="457200" lvl="0" indent="-381000" algn="l" rtl="0">
              <a:spcBef>
                <a:spcPts val="1000"/>
              </a:spcBef>
              <a:buClr>
                <a:srgbClr val="000000"/>
              </a:buClr>
              <a:buSzPct val="100000"/>
              <a:buChar char="●"/>
            </a:pPr>
            <a:r>
              <a:rPr lang="en" sz="2400">
                <a:solidFill>
                  <a:srgbClr val="000000"/>
                </a:solidFill>
              </a:rPr>
              <a:t>Promote people based on objective measures and performances</a:t>
            </a:r>
          </a:p>
          <a:p>
            <a:pPr marL="457200" lvl="0" indent="-381000" algn="l">
              <a:spcBef>
                <a:spcPts val="1000"/>
              </a:spcBef>
              <a:buClr>
                <a:srgbClr val="000000"/>
              </a:buClr>
              <a:buSzPct val="100000"/>
              <a:buChar char="●"/>
            </a:pPr>
            <a:r>
              <a:rPr lang="en" sz="2400">
                <a:solidFill>
                  <a:srgbClr val="000000"/>
                </a:solidFill>
              </a:rPr>
              <a:t>Keep candidates informed throughout the promotion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74"/>
        <p:cNvGrpSpPr/>
        <p:nvPr/>
      </p:nvGrpSpPr>
      <p:grpSpPr>
        <a:xfrm>
          <a:off x="0" y="0"/>
          <a:ext cx="0" cy="0"/>
          <a:chOff x="0" y="0"/>
          <a:chExt cx="0" cy="0"/>
        </a:xfrm>
      </p:grpSpPr>
      <p:pic>
        <p:nvPicPr>
          <p:cNvPr id="175" name="Shape 175" descr="hqdefault.jpg"/>
          <p:cNvPicPr preferRelativeResize="0"/>
          <p:nvPr/>
        </p:nvPicPr>
        <p:blipFill>
          <a:blip r:embed="rId3">
            <a:alphaModFix/>
          </a:blip>
          <a:stretch>
            <a:fillRect/>
          </a:stretch>
        </p:blipFill>
        <p:spPr>
          <a:xfrm>
            <a:off x="549300" y="466075"/>
            <a:ext cx="7898349" cy="422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59"/>
        <p:cNvGrpSpPr/>
        <p:nvPr/>
      </p:nvGrpSpPr>
      <p:grpSpPr>
        <a:xfrm>
          <a:off x="0" y="0"/>
          <a:ext cx="0" cy="0"/>
          <a:chOff x="0" y="0"/>
          <a:chExt cx="0" cy="0"/>
        </a:xfrm>
      </p:grpSpPr>
      <p:sp>
        <p:nvSpPr>
          <p:cNvPr id="60" name="Shape 60"/>
          <p:cNvSpPr txBox="1"/>
          <p:nvPr/>
        </p:nvSpPr>
        <p:spPr>
          <a:xfrm>
            <a:off x="754700" y="278650"/>
            <a:ext cx="7697700" cy="15675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1C4587"/>
                </a:solidFill>
              </a:rPr>
              <a:t>Promotional Gender Discrimination</a:t>
            </a:r>
          </a:p>
        </p:txBody>
      </p:sp>
      <p:sp>
        <p:nvSpPr>
          <p:cNvPr id="61" name="Shape 61"/>
          <p:cNvSpPr txBox="1"/>
          <p:nvPr/>
        </p:nvSpPr>
        <p:spPr>
          <a:xfrm>
            <a:off x="781200" y="2043475"/>
            <a:ext cx="7581600" cy="2275800"/>
          </a:xfrm>
          <a:prstGeom prst="rect">
            <a:avLst/>
          </a:prstGeom>
          <a:noFill/>
          <a:ln>
            <a:noFill/>
          </a:ln>
        </p:spPr>
        <p:txBody>
          <a:bodyPr lIns="91425" tIns="91425" rIns="91425" bIns="91425" anchor="t" anchorCtr="0">
            <a:noAutofit/>
          </a:bodyPr>
          <a:lstStyle/>
          <a:p>
            <a:pPr lvl="0" rtl="0">
              <a:spcBef>
                <a:spcPts val="0"/>
              </a:spcBef>
              <a:buNone/>
            </a:pPr>
            <a:r>
              <a:rPr lang="en" sz="2400"/>
              <a:t>Civil Rights Act of 1964, Title VII</a:t>
            </a:r>
          </a:p>
          <a:p>
            <a:pPr lvl="0" rtl="0">
              <a:spcBef>
                <a:spcPts val="0"/>
              </a:spcBef>
              <a:buNone/>
            </a:pPr>
            <a:endParaRPr sz="2400"/>
          </a:p>
          <a:p>
            <a:pPr lvl="0" rtl="0">
              <a:lnSpc>
                <a:spcPct val="150000"/>
              </a:lnSpc>
              <a:spcBef>
                <a:spcPts val="0"/>
              </a:spcBef>
              <a:buNone/>
            </a:pPr>
            <a:r>
              <a:rPr lang="en" sz="2400"/>
              <a:t>“</a:t>
            </a:r>
            <a:r>
              <a:rPr lang="en" sz="1800"/>
              <a:t>Prohibits all forms of sex discrimination in employment including hiring, firing, </a:t>
            </a:r>
            <a:r>
              <a:rPr lang="en" sz="1800" b="1"/>
              <a:t>PROMOTION</a:t>
            </a:r>
            <a:r>
              <a:rPr lang="en" sz="1800"/>
              <a:t>, training and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311700" y="470750"/>
            <a:ext cx="8520600" cy="869100"/>
          </a:xfrm>
          <a:prstGeom prst="rect">
            <a:avLst/>
          </a:prstGeom>
        </p:spPr>
        <p:txBody>
          <a:bodyPr lIns="91425" tIns="91425" rIns="91425" bIns="91425" anchor="b" anchorCtr="0">
            <a:noAutofit/>
          </a:bodyPr>
          <a:lstStyle/>
          <a:p>
            <a:pPr lvl="0" rtl="0">
              <a:spcBef>
                <a:spcPts val="0"/>
              </a:spcBef>
              <a:buNone/>
            </a:pPr>
            <a:r>
              <a:rPr lang="en" sz="4800" b="1">
                <a:solidFill>
                  <a:srgbClr val="1C4587"/>
                </a:solidFill>
              </a:rPr>
              <a:t>Sources</a:t>
            </a:r>
          </a:p>
        </p:txBody>
      </p:sp>
      <p:sp>
        <p:nvSpPr>
          <p:cNvPr id="181" name="Shape 181"/>
          <p:cNvSpPr txBox="1">
            <a:spLocks noGrp="1"/>
          </p:cNvSpPr>
          <p:nvPr>
            <p:ph type="subTitle" idx="1"/>
          </p:nvPr>
        </p:nvSpPr>
        <p:spPr>
          <a:xfrm>
            <a:off x="170800" y="1462150"/>
            <a:ext cx="8520600" cy="3426900"/>
          </a:xfrm>
          <a:prstGeom prst="rect">
            <a:avLst/>
          </a:prstGeom>
        </p:spPr>
        <p:txBody>
          <a:bodyPr lIns="91425" tIns="91425" rIns="91425" bIns="91425" anchor="t" anchorCtr="0">
            <a:noAutofit/>
          </a:bodyPr>
          <a:lstStyle/>
          <a:p>
            <a:pPr marL="457200" lvl="0" indent="-355600" algn="l" rtl="0">
              <a:spcBef>
                <a:spcPts val="1000"/>
              </a:spcBef>
              <a:buClr>
                <a:srgbClr val="000000"/>
              </a:buClr>
              <a:buSzPct val="100000"/>
              <a:buChar char="●"/>
            </a:pPr>
            <a:r>
              <a:rPr lang="en" sz="2000" b="1" u="sng">
                <a:solidFill>
                  <a:schemeClr val="hlink"/>
                </a:solidFill>
                <a:hlinkClick r:id="rId3"/>
              </a:rPr>
              <a:t>http://www.businessinsider.com/ex-twitter-employee-tina-huang-sues-over-gender-discrimination-in-promotions-2015-3</a:t>
            </a:r>
          </a:p>
          <a:p>
            <a:pPr marL="457200" lvl="0" indent="-355600" algn="l" rtl="0">
              <a:spcBef>
                <a:spcPts val="1000"/>
              </a:spcBef>
              <a:buClr>
                <a:srgbClr val="000000"/>
              </a:buClr>
              <a:buSzPct val="100000"/>
              <a:buChar char="●"/>
            </a:pPr>
            <a:r>
              <a:rPr lang="en" sz="2000" b="1" u="sng">
                <a:solidFill>
                  <a:schemeClr val="hlink"/>
                </a:solidFill>
                <a:hlinkClick r:id="rId4"/>
              </a:rPr>
              <a:t>http://www.sfgate.com/file/101/6/1016-HuangComplaint.pdf</a:t>
            </a:r>
          </a:p>
          <a:p>
            <a:pPr marL="457200" lvl="0" indent="-355600" algn="l" rtl="0">
              <a:spcBef>
                <a:spcPts val="1000"/>
              </a:spcBef>
              <a:buClr>
                <a:srgbClr val="000000"/>
              </a:buClr>
              <a:buSzPct val="100000"/>
              <a:buChar char="●"/>
            </a:pPr>
            <a:r>
              <a:rPr lang="en" sz="2000" b="1" u="sng">
                <a:solidFill>
                  <a:schemeClr val="hlink"/>
                </a:solidFill>
                <a:hlinkClick r:id="rId5"/>
              </a:rPr>
              <a:t>https://www.bloomberg.com/news/articles/2016-02-10/at-twitter-a-gender-bias-claim-gets-swept-up-in-the-talent-wars</a:t>
            </a:r>
          </a:p>
          <a:p>
            <a:pPr marL="457200" lvl="0" indent="-355600" algn="l" rtl="0">
              <a:spcBef>
                <a:spcPts val="1000"/>
              </a:spcBef>
              <a:buClr>
                <a:srgbClr val="000000"/>
              </a:buClr>
              <a:buSzPct val="100000"/>
              <a:buChar char="●"/>
            </a:pPr>
            <a:r>
              <a:rPr lang="en" sz="2000" b="1" u="sng">
                <a:solidFill>
                  <a:schemeClr val="hlink"/>
                </a:solidFill>
                <a:hlinkClick r:id="rId6"/>
              </a:rPr>
              <a:t>https://www.dfeh.ca.gov/legal-records-and-reports/laws-and-regulations/</a:t>
            </a:r>
          </a:p>
          <a:p>
            <a:pPr marL="457200" lvl="0" indent="-355600" algn="l" rtl="0">
              <a:spcBef>
                <a:spcPts val="1000"/>
              </a:spcBef>
              <a:buClr>
                <a:srgbClr val="000000"/>
              </a:buClr>
              <a:buSzPct val="100000"/>
              <a:buChar char="●"/>
            </a:pPr>
            <a:r>
              <a:rPr lang="en" sz="2000" b="1" u="sng">
                <a:solidFill>
                  <a:schemeClr val="hlink"/>
                </a:solidFill>
                <a:hlinkClick r:id="rId7"/>
              </a:rPr>
              <a:t>http://dfeh.blogs.ca.gov/files/2016/09/CAamendedFEHAregsEmployers20160401Final.pdf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5"/>
        <p:cNvGrpSpPr/>
        <p:nvPr/>
      </p:nvGrpSpPr>
      <p:grpSpPr>
        <a:xfrm>
          <a:off x="0" y="0"/>
          <a:ext cx="0" cy="0"/>
          <a:chOff x="0" y="0"/>
          <a:chExt cx="0" cy="0"/>
        </a:xfrm>
      </p:grpSpPr>
      <p:sp>
        <p:nvSpPr>
          <p:cNvPr id="66" name="Shape 66"/>
          <p:cNvSpPr txBox="1"/>
          <p:nvPr/>
        </p:nvSpPr>
        <p:spPr>
          <a:xfrm>
            <a:off x="990150" y="452800"/>
            <a:ext cx="7163700" cy="10566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1C4587"/>
                </a:solidFill>
              </a:rPr>
              <a:t>The Applicants</a:t>
            </a:r>
          </a:p>
        </p:txBody>
      </p:sp>
      <p:pic>
        <p:nvPicPr>
          <p:cNvPr id="67" name="Shape 67" descr="Unknown.jpeg"/>
          <p:cNvPicPr preferRelativeResize="0"/>
          <p:nvPr/>
        </p:nvPicPr>
        <p:blipFill>
          <a:blip r:embed="rId3">
            <a:alphaModFix/>
          </a:blip>
          <a:stretch>
            <a:fillRect/>
          </a:stretch>
        </p:blipFill>
        <p:spPr>
          <a:xfrm>
            <a:off x="802575" y="2147975"/>
            <a:ext cx="2634175" cy="2737175"/>
          </a:xfrm>
          <a:prstGeom prst="rect">
            <a:avLst/>
          </a:prstGeom>
          <a:noFill/>
          <a:ln>
            <a:noFill/>
          </a:ln>
        </p:spPr>
      </p:pic>
      <p:pic>
        <p:nvPicPr>
          <p:cNvPr id="68" name="Shape 68" descr="27657248-Smiling-business-woman-cartoon-presenting-Stock-Vector.jpg"/>
          <p:cNvPicPr preferRelativeResize="0"/>
          <p:nvPr/>
        </p:nvPicPr>
        <p:blipFill>
          <a:blip r:embed="rId4">
            <a:alphaModFix/>
          </a:blip>
          <a:stretch>
            <a:fillRect/>
          </a:stretch>
        </p:blipFill>
        <p:spPr>
          <a:xfrm>
            <a:off x="6050600" y="2147975"/>
            <a:ext cx="2153849" cy="2737176"/>
          </a:xfrm>
          <a:prstGeom prst="rect">
            <a:avLst/>
          </a:prstGeom>
          <a:noFill/>
          <a:ln>
            <a:noFill/>
          </a:ln>
        </p:spPr>
      </p:pic>
      <p:sp>
        <p:nvSpPr>
          <p:cNvPr id="69" name="Shape 69"/>
          <p:cNvSpPr txBox="1"/>
          <p:nvPr/>
        </p:nvSpPr>
        <p:spPr>
          <a:xfrm>
            <a:off x="6117425" y="1335225"/>
            <a:ext cx="2020200" cy="684900"/>
          </a:xfrm>
          <a:prstGeom prst="rect">
            <a:avLst/>
          </a:prstGeom>
          <a:noFill/>
          <a:ln>
            <a:noFill/>
          </a:ln>
        </p:spPr>
        <p:txBody>
          <a:bodyPr lIns="91425" tIns="91425" rIns="91425" bIns="91425" anchor="t" anchorCtr="0">
            <a:noAutofit/>
          </a:bodyPr>
          <a:lstStyle/>
          <a:p>
            <a:pPr lvl="0" algn="ctr" rtl="0">
              <a:spcBef>
                <a:spcPts val="0"/>
              </a:spcBef>
              <a:buNone/>
            </a:pPr>
            <a:r>
              <a:rPr lang="en" sz="2700" b="1">
                <a:solidFill>
                  <a:srgbClr val="1C4587"/>
                </a:solidFill>
              </a:rPr>
              <a:t>Jane Doe</a:t>
            </a:r>
          </a:p>
        </p:txBody>
      </p:sp>
      <p:sp>
        <p:nvSpPr>
          <p:cNvPr id="70" name="Shape 70"/>
          <p:cNvSpPr txBox="1"/>
          <p:nvPr/>
        </p:nvSpPr>
        <p:spPr>
          <a:xfrm>
            <a:off x="1042812" y="1364175"/>
            <a:ext cx="2153700" cy="627000"/>
          </a:xfrm>
          <a:prstGeom prst="rect">
            <a:avLst/>
          </a:prstGeom>
          <a:noFill/>
          <a:ln>
            <a:noFill/>
          </a:ln>
        </p:spPr>
        <p:txBody>
          <a:bodyPr lIns="91425" tIns="91425" rIns="91425" bIns="91425" anchor="t" anchorCtr="0">
            <a:noAutofit/>
          </a:bodyPr>
          <a:lstStyle/>
          <a:p>
            <a:pPr lvl="0" algn="ctr" rtl="0">
              <a:spcBef>
                <a:spcPts val="0"/>
              </a:spcBef>
              <a:buNone/>
            </a:pPr>
            <a:r>
              <a:rPr lang="en" sz="2700" b="1">
                <a:solidFill>
                  <a:srgbClr val="1C4587"/>
                </a:solidFill>
              </a:rPr>
              <a:t>John Smith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74"/>
        <p:cNvGrpSpPr/>
        <p:nvPr/>
      </p:nvGrpSpPr>
      <p:grpSpPr>
        <a:xfrm>
          <a:off x="0" y="0"/>
          <a:ext cx="0" cy="0"/>
          <a:chOff x="0" y="0"/>
          <a:chExt cx="0" cy="0"/>
        </a:xfrm>
      </p:grpSpPr>
      <p:sp>
        <p:nvSpPr>
          <p:cNvPr id="75" name="Shape 75"/>
          <p:cNvSpPr txBox="1"/>
          <p:nvPr/>
        </p:nvSpPr>
        <p:spPr>
          <a:xfrm>
            <a:off x="1010125" y="197375"/>
            <a:ext cx="6978000" cy="14280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1C4587"/>
                </a:solidFill>
              </a:rPr>
              <a:t>The Job Promotion</a:t>
            </a:r>
          </a:p>
        </p:txBody>
      </p:sp>
      <p:sp>
        <p:nvSpPr>
          <p:cNvPr id="76" name="Shape 76"/>
          <p:cNvSpPr txBox="1"/>
          <p:nvPr/>
        </p:nvSpPr>
        <p:spPr>
          <a:xfrm>
            <a:off x="103850" y="1584875"/>
            <a:ext cx="4523100" cy="3065100"/>
          </a:xfrm>
          <a:prstGeom prst="rect">
            <a:avLst/>
          </a:prstGeom>
          <a:noFill/>
          <a:ln>
            <a:noFill/>
          </a:ln>
        </p:spPr>
        <p:txBody>
          <a:bodyPr lIns="91425" tIns="91425" rIns="91425" bIns="91425" anchor="t" anchorCtr="0">
            <a:noAutofit/>
          </a:bodyPr>
          <a:lstStyle/>
          <a:p>
            <a:pPr lvl="0" algn="ctr" rtl="0">
              <a:spcBef>
                <a:spcPts val="0"/>
              </a:spcBef>
              <a:buNone/>
            </a:pPr>
            <a:r>
              <a:rPr lang="en" sz="2200" b="1" u="sng">
                <a:solidFill>
                  <a:srgbClr val="1C4587"/>
                </a:solidFill>
              </a:rPr>
              <a:t>VP of Software Development</a:t>
            </a:r>
          </a:p>
          <a:p>
            <a:pPr lvl="0" rtl="0">
              <a:spcBef>
                <a:spcPts val="0"/>
              </a:spcBef>
              <a:buNone/>
            </a:pPr>
            <a:endParaRPr sz="1800">
              <a:solidFill>
                <a:srgbClr val="1C4587"/>
              </a:solidFill>
            </a:endParaRPr>
          </a:p>
          <a:p>
            <a:pPr lvl="0" rtl="0">
              <a:lnSpc>
                <a:spcPct val="115000"/>
              </a:lnSpc>
              <a:spcBef>
                <a:spcPts val="0"/>
              </a:spcBef>
              <a:buNone/>
            </a:pPr>
            <a:r>
              <a:rPr lang="en" sz="1800"/>
              <a:t>Qualifications:</a:t>
            </a:r>
          </a:p>
          <a:p>
            <a:pPr marL="457200" lvl="0" indent="-342900" rtl="0">
              <a:lnSpc>
                <a:spcPct val="115000"/>
              </a:lnSpc>
              <a:spcBef>
                <a:spcPts val="0"/>
              </a:spcBef>
              <a:buSzPct val="100000"/>
              <a:buChar char="➔"/>
            </a:pPr>
            <a:r>
              <a:rPr lang="en" sz="1800"/>
              <a:t>8+ years of experience in Software Development</a:t>
            </a:r>
          </a:p>
          <a:p>
            <a:pPr marL="457200" lvl="0" indent="-342900" rtl="0">
              <a:lnSpc>
                <a:spcPct val="115000"/>
              </a:lnSpc>
              <a:spcBef>
                <a:spcPts val="0"/>
              </a:spcBef>
              <a:buSzPct val="100000"/>
              <a:buChar char="➔"/>
            </a:pPr>
            <a:r>
              <a:rPr lang="en" sz="1800"/>
              <a:t>Graduate Degree in Engineering or Computer Science</a:t>
            </a:r>
          </a:p>
          <a:p>
            <a:pPr marL="457200" lvl="0" indent="-342900" rtl="0">
              <a:lnSpc>
                <a:spcPct val="115000"/>
              </a:lnSpc>
              <a:spcBef>
                <a:spcPts val="0"/>
              </a:spcBef>
              <a:buSzPct val="100000"/>
              <a:buChar char="➔"/>
            </a:pPr>
            <a:r>
              <a:rPr lang="en" sz="1800"/>
              <a:t>Previous leadership role preferred</a:t>
            </a:r>
          </a:p>
          <a:p>
            <a:pPr lvl="0" rtl="0">
              <a:lnSpc>
                <a:spcPct val="115000"/>
              </a:lnSpc>
              <a:spcBef>
                <a:spcPts val="0"/>
              </a:spcBef>
              <a:buNone/>
            </a:pPr>
            <a:endParaRPr sz="1800"/>
          </a:p>
          <a:p>
            <a:pPr lvl="0" rtl="0">
              <a:spcBef>
                <a:spcPts val="0"/>
              </a:spcBef>
              <a:buNone/>
            </a:pPr>
            <a:endParaRPr sz="1800">
              <a:solidFill>
                <a:srgbClr val="1C4587"/>
              </a:solidFill>
            </a:endParaRPr>
          </a:p>
          <a:p>
            <a:pPr lvl="0" rtl="0">
              <a:spcBef>
                <a:spcPts val="0"/>
              </a:spcBef>
              <a:buNone/>
            </a:pPr>
            <a:endParaRPr sz="1600" b="1">
              <a:solidFill>
                <a:srgbClr val="1C4587"/>
              </a:solidFill>
            </a:endParaRPr>
          </a:p>
        </p:txBody>
      </p:sp>
      <p:pic>
        <p:nvPicPr>
          <p:cNvPr id="77" name="Shape 77" descr="image_1-1.png"/>
          <p:cNvPicPr preferRelativeResize="0"/>
          <p:nvPr/>
        </p:nvPicPr>
        <p:blipFill>
          <a:blip r:embed="rId3">
            <a:alphaModFix/>
          </a:blip>
          <a:stretch>
            <a:fillRect/>
          </a:stretch>
        </p:blipFill>
        <p:spPr>
          <a:xfrm>
            <a:off x="4626950" y="1475200"/>
            <a:ext cx="4364649" cy="3284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1"/>
        <p:cNvGrpSpPr/>
        <p:nvPr/>
      </p:nvGrpSpPr>
      <p:grpSpPr>
        <a:xfrm>
          <a:off x="0" y="0"/>
          <a:ext cx="0" cy="0"/>
          <a:chOff x="0" y="0"/>
          <a:chExt cx="0" cy="0"/>
        </a:xfrm>
      </p:grpSpPr>
      <p:sp>
        <p:nvSpPr>
          <p:cNvPr id="82" name="Shape 82"/>
          <p:cNvSpPr txBox="1"/>
          <p:nvPr/>
        </p:nvSpPr>
        <p:spPr>
          <a:xfrm>
            <a:off x="963675" y="290275"/>
            <a:ext cx="7349400" cy="1068300"/>
          </a:xfrm>
          <a:prstGeom prst="rect">
            <a:avLst/>
          </a:prstGeom>
          <a:noFill/>
          <a:ln>
            <a:noFill/>
          </a:ln>
        </p:spPr>
        <p:txBody>
          <a:bodyPr lIns="91425" tIns="91425" rIns="91425" bIns="91425" anchor="t" anchorCtr="0">
            <a:noAutofit/>
          </a:bodyPr>
          <a:lstStyle/>
          <a:p>
            <a:pPr lvl="0" algn="ctr" rtl="0">
              <a:spcBef>
                <a:spcPts val="0"/>
              </a:spcBef>
              <a:buNone/>
            </a:pPr>
            <a:r>
              <a:rPr lang="en" sz="3800" b="1">
                <a:solidFill>
                  <a:srgbClr val="1C4587"/>
                </a:solidFill>
              </a:rPr>
              <a:t>The Applicant’s Qualifications</a:t>
            </a:r>
          </a:p>
        </p:txBody>
      </p:sp>
      <p:sp>
        <p:nvSpPr>
          <p:cNvPr id="83" name="Shape 83"/>
          <p:cNvSpPr txBox="1"/>
          <p:nvPr/>
        </p:nvSpPr>
        <p:spPr>
          <a:xfrm>
            <a:off x="220600" y="1248100"/>
            <a:ext cx="4156500" cy="3761700"/>
          </a:xfrm>
          <a:prstGeom prst="rect">
            <a:avLst/>
          </a:prstGeom>
          <a:noFill/>
          <a:ln>
            <a:noFill/>
          </a:ln>
        </p:spPr>
        <p:txBody>
          <a:bodyPr lIns="91425" tIns="91425" rIns="91425" bIns="91425" anchor="t" anchorCtr="0">
            <a:noAutofit/>
          </a:bodyPr>
          <a:lstStyle/>
          <a:p>
            <a:pPr lvl="0" algn="ctr" rtl="0">
              <a:spcBef>
                <a:spcPts val="0"/>
              </a:spcBef>
              <a:buNone/>
            </a:pPr>
            <a:r>
              <a:rPr lang="en" sz="2700" b="1">
                <a:solidFill>
                  <a:srgbClr val="1C4587"/>
                </a:solidFill>
              </a:rPr>
              <a:t>John Smith</a:t>
            </a:r>
          </a:p>
          <a:p>
            <a:pPr lvl="0" rtl="0">
              <a:lnSpc>
                <a:spcPct val="150000"/>
              </a:lnSpc>
              <a:spcBef>
                <a:spcPts val="0"/>
              </a:spcBef>
              <a:buNone/>
            </a:pPr>
            <a:endParaRPr sz="1800">
              <a:solidFill>
                <a:srgbClr val="1C4587"/>
              </a:solidFill>
            </a:endParaRPr>
          </a:p>
          <a:p>
            <a:pPr marL="457200" lvl="0" indent="-342900" rtl="0">
              <a:lnSpc>
                <a:spcPct val="150000"/>
              </a:lnSpc>
              <a:spcBef>
                <a:spcPts val="0"/>
              </a:spcBef>
              <a:buSzPct val="100000"/>
              <a:buChar char="➔"/>
            </a:pPr>
            <a:r>
              <a:rPr lang="en" sz="1800"/>
              <a:t>7 years of experience in Software Development</a:t>
            </a:r>
          </a:p>
          <a:p>
            <a:pPr marL="457200" lvl="0" indent="-342900" rtl="0">
              <a:lnSpc>
                <a:spcPct val="150000"/>
              </a:lnSpc>
              <a:spcBef>
                <a:spcPts val="0"/>
              </a:spcBef>
              <a:buSzPct val="100000"/>
              <a:buChar char="➔"/>
            </a:pPr>
            <a:r>
              <a:rPr lang="en" sz="1800"/>
              <a:t>3 years with Company X</a:t>
            </a:r>
          </a:p>
          <a:p>
            <a:pPr marL="457200" lvl="0" indent="-342900" rtl="0">
              <a:lnSpc>
                <a:spcPct val="150000"/>
              </a:lnSpc>
              <a:spcBef>
                <a:spcPts val="0"/>
              </a:spcBef>
              <a:buSzPct val="100000"/>
              <a:buChar char="➔"/>
            </a:pPr>
            <a:r>
              <a:rPr lang="en" sz="1800"/>
              <a:t>Bachelor’s Degree in Engineering</a:t>
            </a:r>
          </a:p>
          <a:p>
            <a:pPr marL="457200" lvl="0" indent="-342900" rtl="0">
              <a:lnSpc>
                <a:spcPct val="150000"/>
              </a:lnSpc>
              <a:spcBef>
                <a:spcPts val="0"/>
              </a:spcBef>
              <a:buSzPct val="100000"/>
              <a:buChar char="➔"/>
            </a:pPr>
            <a:r>
              <a:rPr lang="en" sz="1800"/>
              <a:t>Current Position at Company X:</a:t>
            </a:r>
          </a:p>
          <a:p>
            <a:pPr lvl="0" rtl="0">
              <a:lnSpc>
                <a:spcPct val="150000"/>
              </a:lnSpc>
              <a:spcBef>
                <a:spcPts val="0"/>
              </a:spcBef>
              <a:buNone/>
            </a:pPr>
            <a:r>
              <a:rPr lang="en" sz="1800"/>
              <a:t>	Lead Developer</a:t>
            </a:r>
          </a:p>
        </p:txBody>
      </p:sp>
      <p:sp>
        <p:nvSpPr>
          <p:cNvPr id="84" name="Shape 84"/>
          <p:cNvSpPr txBox="1"/>
          <p:nvPr/>
        </p:nvSpPr>
        <p:spPr>
          <a:xfrm>
            <a:off x="4783550" y="1300300"/>
            <a:ext cx="4284300" cy="3657300"/>
          </a:xfrm>
          <a:prstGeom prst="rect">
            <a:avLst/>
          </a:prstGeom>
          <a:noFill/>
          <a:ln>
            <a:noFill/>
          </a:ln>
        </p:spPr>
        <p:txBody>
          <a:bodyPr lIns="91425" tIns="91425" rIns="91425" bIns="91425" anchor="t" anchorCtr="0">
            <a:noAutofit/>
          </a:bodyPr>
          <a:lstStyle/>
          <a:p>
            <a:pPr lvl="0" algn="ctr" rtl="0">
              <a:spcBef>
                <a:spcPts val="0"/>
              </a:spcBef>
              <a:buNone/>
            </a:pPr>
            <a:r>
              <a:rPr lang="en" sz="2700" b="1">
                <a:solidFill>
                  <a:srgbClr val="1C4587"/>
                </a:solidFill>
              </a:rPr>
              <a:t>Jane Doe</a:t>
            </a:r>
          </a:p>
          <a:p>
            <a:pPr lvl="0" algn="ctr" rtl="0">
              <a:spcBef>
                <a:spcPts val="0"/>
              </a:spcBef>
              <a:buNone/>
            </a:pPr>
            <a:endParaRPr sz="2700" b="1">
              <a:solidFill>
                <a:srgbClr val="1C4587"/>
              </a:solidFill>
            </a:endParaRPr>
          </a:p>
          <a:p>
            <a:pPr marL="457200" lvl="0" indent="-342900" rtl="0">
              <a:lnSpc>
                <a:spcPct val="150000"/>
              </a:lnSpc>
              <a:spcBef>
                <a:spcPts val="0"/>
              </a:spcBef>
              <a:buSzPct val="100000"/>
              <a:buChar char="➔"/>
            </a:pPr>
            <a:r>
              <a:rPr lang="en" sz="1800"/>
              <a:t>9 years of experience in Software Development</a:t>
            </a:r>
          </a:p>
          <a:p>
            <a:pPr marL="457200" lvl="0" indent="-342900" rtl="0">
              <a:lnSpc>
                <a:spcPct val="150000"/>
              </a:lnSpc>
              <a:spcBef>
                <a:spcPts val="0"/>
              </a:spcBef>
              <a:buSzPct val="100000"/>
              <a:buChar char="➔"/>
            </a:pPr>
            <a:r>
              <a:rPr lang="en" sz="1800"/>
              <a:t>7 years with Company X</a:t>
            </a:r>
          </a:p>
          <a:p>
            <a:pPr marL="457200" lvl="0" indent="-342900" rtl="0">
              <a:lnSpc>
                <a:spcPct val="150000"/>
              </a:lnSpc>
              <a:spcBef>
                <a:spcPts val="0"/>
              </a:spcBef>
              <a:buSzPct val="100000"/>
              <a:buChar char="➔"/>
            </a:pPr>
            <a:r>
              <a:rPr lang="en" sz="1800"/>
              <a:t>Master’s Degree in Engineering</a:t>
            </a:r>
          </a:p>
          <a:p>
            <a:pPr marL="457200" lvl="0" indent="-342900" rtl="0">
              <a:lnSpc>
                <a:spcPct val="150000"/>
              </a:lnSpc>
              <a:spcBef>
                <a:spcPts val="0"/>
              </a:spcBef>
              <a:buSzPct val="100000"/>
              <a:buChar char="➔"/>
            </a:pPr>
            <a:r>
              <a:rPr lang="en" sz="1800"/>
              <a:t>Current Position at Company X:</a:t>
            </a:r>
          </a:p>
          <a:p>
            <a:pPr lvl="0" rtl="0">
              <a:lnSpc>
                <a:spcPct val="150000"/>
              </a:lnSpc>
              <a:spcBef>
                <a:spcPts val="0"/>
              </a:spcBef>
              <a:buNone/>
            </a:pPr>
            <a:r>
              <a:rPr lang="en" sz="1800"/>
              <a:t>	Developer Manager</a:t>
            </a:r>
          </a:p>
          <a:p>
            <a:pPr lvl="0" rtl="0">
              <a:spcBef>
                <a:spcPts val="0"/>
              </a:spcBef>
              <a:buNone/>
            </a:pPr>
            <a:endParaRPr sz="1800" b="1">
              <a:solidFill>
                <a:srgbClr val="1C458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8"/>
        <p:cNvGrpSpPr/>
        <p:nvPr/>
      </p:nvGrpSpPr>
      <p:grpSpPr>
        <a:xfrm>
          <a:off x="0" y="0"/>
          <a:ext cx="0" cy="0"/>
          <a:chOff x="0" y="0"/>
          <a:chExt cx="0" cy="0"/>
        </a:xfrm>
      </p:grpSpPr>
      <p:sp>
        <p:nvSpPr>
          <p:cNvPr id="89" name="Shape 89"/>
          <p:cNvSpPr txBox="1"/>
          <p:nvPr/>
        </p:nvSpPr>
        <p:spPr>
          <a:xfrm>
            <a:off x="1010125" y="197375"/>
            <a:ext cx="6978000" cy="1428000"/>
          </a:xfrm>
          <a:prstGeom prst="rect">
            <a:avLst/>
          </a:prstGeom>
          <a:noFill/>
          <a:ln>
            <a:noFill/>
          </a:ln>
        </p:spPr>
        <p:txBody>
          <a:bodyPr lIns="91425" tIns="91425" rIns="91425" bIns="91425" anchor="t" anchorCtr="0">
            <a:noAutofit/>
          </a:bodyPr>
          <a:lstStyle/>
          <a:p>
            <a:pPr lvl="0" algn="ctr" rtl="0">
              <a:spcBef>
                <a:spcPts val="0"/>
              </a:spcBef>
              <a:buNone/>
            </a:pPr>
            <a:endParaRPr sz="4500"/>
          </a:p>
        </p:txBody>
      </p:sp>
      <p:sp>
        <p:nvSpPr>
          <p:cNvPr id="90" name="Shape 90"/>
          <p:cNvSpPr txBox="1"/>
          <p:nvPr/>
        </p:nvSpPr>
        <p:spPr>
          <a:xfrm>
            <a:off x="103850" y="1584875"/>
            <a:ext cx="4523100" cy="3065100"/>
          </a:xfrm>
          <a:prstGeom prst="rect">
            <a:avLst/>
          </a:prstGeom>
          <a:noFill/>
          <a:ln>
            <a:noFill/>
          </a:ln>
        </p:spPr>
        <p:txBody>
          <a:bodyPr lIns="91425" tIns="91425" rIns="91425" bIns="91425" anchor="t" anchorCtr="0">
            <a:noAutofit/>
          </a:bodyPr>
          <a:lstStyle/>
          <a:p>
            <a:pPr lvl="0" rtl="0">
              <a:spcBef>
                <a:spcPts val="0"/>
              </a:spcBef>
              <a:buNone/>
            </a:pPr>
            <a:endParaRPr sz="1600" b="1">
              <a:solidFill>
                <a:srgbClr val="1C4587"/>
              </a:solidFill>
            </a:endParaRPr>
          </a:p>
        </p:txBody>
      </p:sp>
      <p:sp>
        <p:nvSpPr>
          <p:cNvPr id="91" name="Shape 91"/>
          <p:cNvSpPr txBox="1"/>
          <p:nvPr/>
        </p:nvSpPr>
        <p:spPr>
          <a:xfrm>
            <a:off x="135100" y="244850"/>
            <a:ext cx="7853100" cy="1266600"/>
          </a:xfrm>
          <a:prstGeom prst="rect">
            <a:avLst/>
          </a:prstGeom>
          <a:noFill/>
          <a:ln>
            <a:noFill/>
          </a:ln>
        </p:spPr>
        <p:txBody>
          <a:bodyPr lIns="91425" tIns="91425" rIns="91425" bIns="91425" anchor="t" anchorCtr="0">
            <a:noAutofit/>
          </a:bodyPr>
          <a:lstStyle/>
          <a:p>
            <a:pPr lvl="0">
              <a:spcBef>
                <a:spcPts val="0"/>
              </a:spcBef>
              <a:buNone/>
            </a:pPr>
            <a:r>
              <a:rPr lang="en" sz="6000" b="1" u="sng">
                <a:solidFill>
                  <a:srgbClr val="00FFFF"/>
                </a:solidFill>
              </a:rPr>
              <a:t>Vote!</a:t>
            </a:r>
          </a:p>
        </p:txBody>
      </p:sp>
      <p:sp>
        <p:nvSpPr>
          <p:cNvPr id="92" name="Shape 92"/>
          <p:cNvSpPr txBox="1"/>
          <p:nvPr/>
        </p:nvSpPr>
        <p:spPr>
          <a:xfrm>
            <a:off x="297625" y="1283375"/>
            <a:ext cx="8044500" cy="3216900"/>
          </a:xfrm>
          <a:prstGeom prst="rect">
            <a:avLst/>
          </a:prstGeom>
          <a:noFill/>
          <a:ln>
            <a:noFill/>
          </a:ln>
        </p:spPr>
        <p:txBody>
          <a:bodyPr lIns="91425" tIns="91425" rIns="91425" bIns="91425" anchor="t" anchorCtr="0">
            <a:noAutofit/>
          </a:bodyPr>
          <a:lstStyle/>
          <a:p>
            <a:pPr marL="457200" lvl="0" indent="-355600" rtl="0">
              <a:spcBef>
                <a:spcPts val="0"/>
              </a:spcBef>
              <a:buClr>
                <a:srgbClr val="00FFFF"/>
              </a:buClr>
              <a:buSzPct val="100000"/>
              <a:buChar char="●"/>
            </a:pPr>
            <a:r>
              <a:rPr lang="en" sz="2000">
                <a:solidFill>
                  <a:srgbClr val="00FFFF"/>
                </a:solidFill>
              </a:rPr>
              <a:t>Using your electronic device, visit this link: </a:t>
            </a:r>
          </a:p>
          <a:p>
            <a:pPr lvl="0" rtl="0">
              <a:spcBef>
                <a:spcPts val="0"/>
              </a:spcBef>
              <a:buNone/>
            </a:pPr>
            <a:endParaRPr sz="2000">
              <a:solidFill>
                <a:srgbClr val="00FFFF"/>
              </a:solidFill>
            </a:endParaRPr>
          </a:p>
          <a:p>
            <a:pPr marL="0" lvl="0" indent="0" rtl="0">
              <a:spcBef>
                <a:spcPts val="0"/>
              </a:spcBef>
              <a:buNone/>
            </a:pPr>
            <a:r>
              <a:rPr lang="en" sz="6500" b="1">
                <a:solidFill>
                  <a:srgbClr val="FFFF00"/>
                </a:solidFill>
              </a:rPr>
              <a:t>   http://etc.ch/JnMr </a:t>
            </a:r>
          </a:p>
          <a:p>
            <a:pPr marL="914400" lvl="0" indent="0" rtl="0">
              <a:spcBef>
                <a:spcPts val="0"/>
              </a:spcBef>
              <a:buNone/>
            </a:pPr>
            <a:endParaRPr sz="4000" b="1">
              <a:solidFill>
                <a:srgbClr val="00FFFF"/>
              </a:solidFill>
            </a:endParaRPr>
          </a:p>
          <a:p>
            <a:pPr marL="457200" lvl="0" indent="-355600" rtl="0">
              <a:spcBef>
                <a:spcPts val="0"/>
              </a:spcBef>
              <a:buClr>
                <a:srgbClr val="00FFFF"/>
              </a:buClr>
              <a:buSzPct val="100000"/>
              <a:buChar char="●"/>
            </a:pPr>
            <a:r>
              <a:rPr lang="en" sz="2000" b="1">
                <a:solidFill>
                  <a:srgbClr val="00FFFF"/>
                </a:solidFill>
              </a:rPr>
              <a:t>Vote for who you think deserves the promotion!</a:t>
            </a:r>
          </a:p>
          <a:p>
            <a:pPr lvl="0" rtl="0">
              <a:spcBef>
                <a:spcPts val="0"/>
              </a:spcBef>
              <a:buNone/>
            </a:pPr>
            <a:endParaRPr sz="2000" b="1">
              <a:solidFill>
                <a:srgbClr val="00FFFF"/>
              </a:solidFill>
            </a:endParaRPr>
          </a:p>
          <a:p>
            <a:pPr marL="457200" lvl="0" indent="0">
              <a:spcBef>
                <a:spcPts val="0"/>
              </a:spcBef>
              <a:buNone/>
            </a:pPr>
            <a:endParaRPr sz="2000">
              <a:solidFill>
                <a:srgbClr val="00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6500" b="1" u="sng"/>
              <a:t>Voting Results!</a:t>
            </a:r>
          </a:p>
        </p:txBody>
      </p:sp>
      <p:sp>
        <p:nvSpPr>
          <p:cNvPr id="98" name="Shape 98"/>
          <p:cNvSpPr txBox="1">
            <a:spLocks noGrp="1"/>
          </p:cNvSpPr>
          <p:nvPr>
            <p:ph type="body" idx="1"/>
          </p:nvPr>
        </p:nvSpPr>
        <p:spPr>
          <a:xfrm>
            <a:off x="311700" y="1663275"/>
            <a:ext cx="8520600" cy="3416400"/>
          </a:xfrm>
          <a:prstGeom prst="rect">
            <a:avLst/>
          </a:prstGeom>
        </p:spPr>
        <p:txBody>
          <a:bodyPr lIns="91425" tIns="91425" rIns="91425" bIns="91425" anchor="t" anchorCtr="0">
            <a:noAutofit/>
          </a:bodyPr>
          <a:lstStyle/>
          <a:p>
            <a:pPr marL="457200" lvl="0" indent="-482600">
              <a:spcBef>
                <a:spcPts val="0"/>
              </a:spcBef>
              <a:buClr>
                <a:srgbClr val="00FFFF"/>
              </a:buClr>
              <a:buSzPct val="100000"/>
            </a:pPr>
            <a:r>
              <a:rPr lang="en" sz="4000">
                <a:solidFill>
                  <a:srgbClr val="00FFFF"/>
                </a:solidFill>
              </a:rPr>
              <a:t>Let’s check out the results and see who you think deserved the promotion!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2"/>
        <p:cNvGrpSpPr/>
        <p:nvPr/>
      </p:nvGrpSpPr>
      <p:grpSpPr>
        <a:xfrm>
          <a:off x="0" y="0"/>
          <a:ext cx="0" cy="0"/>
          <a:chOff x="0" y="0"/>
          <a:chExt cx="0" cy="0"/>
        </a:xfrm>
      </p:grpSpPr>
      <p:sp>
        <p:nvSpPr>
          <p:cNvPr id="103" name="Shape 103"/>
          <p:cNvSpPr txBox="1"/>
          <p:nvPr/>
        </p:nvSpPr>
        <p:spPr>
          <a:xfrm>
            <a:off x="271450" y="203850"/>
            <a:ext cx="7730700" cy="1123800"/>
          </a:xfrm>
          <a:prstGeom prst="rect">
            <a:avLst/>
          </a:prstGeom>
          <a:noFill/>
          <a:ln>
            <a:noFill/>
          </a:ln>
        </p:spPr>
        <p:txBody>
          <a:bodyPr lIns="91425" tIns="91425" rIns="91425" bIns="91425" anchor="t" anchorCtr="0">
            <a:noAutofit/>
          </a:bodyPr>
          <a:lstStyle/>
          <a:p>
            <a:pPr lvl="0">
              <a:spcBef>
                <a:spcPts val="0"/>
              </a:spcBef>
              <a:buNone/>
            </a:pPr>
            <a:r>
              <a:rPr lang="en" sz="4000" b="1">
                <a:solidFill>
                  <a:srgbClr val="0B5394"/>
                </a:solidFill>
              </a:rPr>
              <a:t>The Lawsuit - Facts! </a:t>
            </a:r>
          </a:p>
        </p:txBody>
      </p:sp>
      <p:sp>
        <p:nvSpPr>
          <p:cNvPr id="104" name="Shape 104"/>
          <p:cNvSpPr txBox="1"/>
          <p:nvPr/>
        </p:nvSpPr>
        <p:spPr>
          <a:xfrm>
            <a:off x="287075" y="1393125"/>
            <a:ext cx="7885800" cy="3242100"/>
          </a:xfrm>
          <a:prstGeom prst="rect">
            <a:avLst/>
          </a:prstGeom>
          <a:noFill/>
          <a:ln>
            <a:noFill/>
          </a:ln>
        </p:spPr>
        <p:txBody>
          <a:bodyPr lIns="91425" tIns="91425" rIns="91425" bIns="91425" anchor="t" anchorCtr="0">
            <a:noAutofit/>
          </a:bodyPr>
          <a:lstStyle/>
          <a:p>
            <a:pPr marL="457200" lvl="0" indent="-355600" rtl="0">
              <a:spcBef>
                <a:spcPts val="0"/>
              </a:spcBef>
              <a:buClr>
                <a:srgbClr val="000000"/>
              </a:buClr>
              <a:buSzPct val="100000"/>
              <a:buChar char="●"/>
            </a:pPr>
            <a:r>
              <a:rPr lang="en" sz="2000"/>
              <a:t>Huang is a </a:t>
            </a:r>
            <a:r>
              <a:rPr lang="en" sz="2000" b="1"/>
              <a:t>software engineer </a:t>
            </a:r>
          </a:p>
          <a:p>
            <a:pPr lvl="0">
              <a:spcBef>
                <a:spcPts val="0"/>
              </a:spcBef>
              <a:buNone/>
            </a:pPr>
            <a:endParaRPr sz="2000" b="1"/>
          </a:p>
          <a:p>
            <a:pPr lvl="0" rtl="0">
              <a:spcBef>
                <a:spcPts val="0"/>
              </a:spcBef>
              <a:buNone/>
            </a:pPr>
            <a:endParaRPr sz="2000" b="1"/>
          </a:p>
          <a:p>
            <a:pPr marL="457200" lvl="0" indent="-355600" rtl="0">
              <a:spcBef>
                <a:spcPts val="0"/>
              </a:spcBef>
              <a:buSzPct val="100000"/>
              <a:buChar char="●"/>
            </a:pPr>
            <a:r>
              <a:rPr lang="en" sz="2000"/>
              <a:t>Filed a </a:t>
            </a:r>
            <a:r>
              <a:rPr lang="en" sz="2000" b="1"/>
              <a:t>class action lawsuit</a:t>
            </a:r>
            <a:r>
              <a:rPr lang="en" sz="2000"/>
              <a:t> against </a:t>
            </a:r>
          </a:p>
          <a:p>
            <a:pPr lvl="0" indent="457200" rtl="0">
              <a:spcBef>
                <a:spcPts val="0"/>
              </a:spcBef>
              <a:buNone/>
            </a:pPr>
            <a:r>
              <a:rPr lang="en" sz="2000"/>
              <a:t>Twitter in 2014</a:t>
            </a:r>
          </a:p>
          <a:p>
            <a:pPr lvl="0">
              <a:spcBef>
                <a:spcPts val="0"/>
              </a:spcBef>
              <a:buNone/>
            </a:pPr>
            <a:endParaRPr sz="2000"/>
          </a:p>
          <a:p>
            <a:pPr lvl="0" rtl="0">
              <a:spcBef>
                <a:spcPts val="0"/>
              </a:spcBef>
              <a:buNone/>
            </a:pPr>
            <a:endParaRPr sz="2000"/>
          </a:p>
          <a:p>
            <a:pPr marL="457200" lvl="0" indent="-355600" rtl="0">
              <a:spcBef>
                <a:spcPts val="0"/>
              </a:spcBef>
              <a:buSzPct val="100000"/>
              <a:buChar char="●"/>
            </a:pPr>
            <a:r>
              <a:rPr lang="en" sz="2000"/>
              <a:t>Huang and 50 other female employees </a:t>
            </a:r>
          </a:p>
          <a:p>
            <a:pPr lvl="0" indent="457200">
              <a:spcBef>
                <a:spcPts val="0"/>
              </a:spcBef>
              <a:buNone/>
            </a:pPr>
            <a:r>
              <a:rPr lang="en" sz="2000"/>
              <a:t>were denied promotions</a:t>
            </a:r>
          </a:p>
        </p:txBody>
      </p:sp>
      <p:pic>
        <p:nvPicPr>
          <p:cNvPr id="105" name="Shape 105"/>
          <p:cNvPicPr preferRelativeResize="0"/>
          <p:nvPr/>
        </p:nvPicPr>
        <p:blipFill>
          <a:blip r:embed="rId3">
            <a:alphaModFix/>
          </a:blip>
          <a:stretch>
            <a:fillRect/>
          </a:stretch>
        </p:blipFill>
        <p:spPr>
          <a:xfrm>
            <a:off x="5171425" y="1327650"/>
            <a:ext cx="3242100" cy="324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2925" y="519575"/>
            <a:ext cx="8520600" cy="572700"/>
          </a:xfrm>
          <a:prstGeom prst="rect">
            <a:avLst/>
          </a:prstGeom>
        </p:spPr>
        <p:txBody>
          <a:bodyPr lIns="91425" tIns="91425" rIns="91425" bIns="91425" anchor="t" anchorCtr="0">
            <a:noAutofit/>
          </a:bodyPr>
          <a:lstStyle/>
          <a:p>
            <a:pPr lvl="0" rtl="0">
              <a:spcBef>
                <a:spcPts val="0"/>
              </a:spcBef>
              <a:buNone/>
            </a:pPr>
            <a:r>
              <a:rPr lang="en" sz="3600" b="1">
                <a:solidFill>
                  <a:srgbClr val="1C4587"/>
                </a:solidFill>
              </a:rPr>
              <a:t>Twitter’s Promotion Policy</a:t>
            </a:r>
          </a:p>
        </p:txBody>
      </p:sp>
      <p:sp>
        <p:nvSpPr>
          <p:cNvPr id="111" name="Shape 111"/>
          <p:cNvSpPr txBox="1">
            <a:spLocks noGrp="1"/>
          </p:cNvSpPr>
          <p:nvPr>
            <p:ph type="body" idx="1"/>
          </p:nvPr>
        </p:nvSpPr>
        <p:spPr>
          <a:xfrm>
            <a:off x="207225" y="1301100"/>
            <a:ext cx="8520600" cy="3416400"/>
          </a:xfrm>
          <a:prstGeom prst="rect">
            <a:avLst/>
          </a:prstGeom>
        </p:spPr>
        <p:txBody>
          <a:bodyPr lIns="91425" tIns="91425" rIns="91425" bIns="91425" anchor="t" anchorCtr="0">
            <a:noAutofit/>
          </a:bodyPr>
          <a:lstStyle/>
          <a:p>
            <a:pPr marL="457200" lvl="0" indent="-355600" rtl="0">
              <a:spcBef>
                <a:spcPts val="0"/>
              </a:spcBef>
              <a:buClr>
                <a:srgbClr val="000000"/>
              </a:buClr>
              <a:buSzPct val="100000"/>
            </a:pPr>
            <a:r>
              <a:rPr lang="en" sz="2000">
                <a:solidFill>
                  <a:srgbClr val="000000"/>
                </a:solidFill>
              </a:rPr>
              <a:t>A committee approves of applicants but doesn’t look at performance</a:t>
            </a:r>
          </a:p>
          <a:p>
            <a:pPr lvl="0" rtl="0">
              <a:spcBef>
                <a:spcPts val="0"/>
              </a:spcBef>
              <a:buNone/>
            </a:pPr>
            <a:endParaRPr sz="2000">
              <a:solidFill>
                <a:srgbClr val="000000"/>
              </a:solidFill>
            </a:endParaRPr>
          </a:p>
          <a:p>
            <a:pPr marL="457200" lvl="0" indent="-355600" rtl="0">
              <a:spcBef>
                <a:spcPts val="0"/>
              </a:spcBef>
              <a:buClr>
                <a:srgbClr val="000000"/>
              </a:buClr>
              <a:buSzPct val="100000"/>
            </a:pPr>
            <a:r>
              <a:rPr lang="en" sz="2000">
                <a:solidFill>
                  <a:srgbClr val="000000"/>
                </a:solidFill>
              </a:rPr>
              <a:t>The committee consists of mostly upper-management males </a:t>
            </a:r>
          </a:p>
          <a:p>
            <a:pPr lvl="0" rtl="0">
              <a:spcBef>
                <a:spcPts val="0"/>
              </a:spcBef>
              <a:buNone/>
            </a:pPr>
            <a:endParaRPr sz="2000">
              <a:solidFill>
                <a:srgbClr val="000000"/>
              </a:solidFill>
            </a:endParaRPr>
          </a:p>
          <a:p>
            <a:pPr marL="457200" lvl="0" indent="-355600" rtl="0">
              <a:spcBef>
                <a:spcPts val="0"/>
              </a:spcBef>
              <a:buClr>
                <a:srgbClr val="000000"/>
              </a:buClr>
              <a:buSzPct val="100000"/>
            </a:pPr>
            <a:r>
              <a:rPr lang="en" sz="2000">
                <a:solidFill>
                  <a:srgbClr val="000000"/>
                </a:solidFill>
              </a:rPr>
              <a:t>Acceptance or rejection is based on subjective measures</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822</Words>
  <Application>Microsoft Macintosh PowerPoint</Application>
  <PresentationFormat>On-screen Show (16:9)</PresentationFormat>
  <Paragraphs>132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simple-dark-2</vt:lpstr>
      <vt:lpstr>Promotional Gender Discrimination</vt:lpstr>
      <vt:lpstr>PowerPoint Presentation</vt:lpstr>
      <vt:lpstr>PowerPoint Presentation</vt:lpstr>
      <vt:lpstr>PowerPoint Presentation</vt:lpstr>
      <vt:lpstr>PowerPoint Presentation</vt:lpstr>
      <vt:lpstr>PowerPoint Presentation</vt:lpstr>
      <vt:lpstr>Voting Results!</vt:lpstr>
      <vt:lpstr>PowerPoint Presentation</vt:lpstr>
      <vt:lpstr>Twitter’s Promotion Policy</vt:lpstr>
      <vt:lpstr>PowerPoint Presentation</vt:lpstr>
      <vt:lpstr>Back to the Lawsuit - Retaliation!</vt:lpstr>
      <vt:lpstr>PowerPoint Presentation</vt:lpstr>
      <vt:lpstr>First Cause of Action </vt:lpstr>
      <vt:lpstr>Second Cause of Action</vt:lpstr>
      <vt:lpstr>Third Cause of Action  </vt:lpstr>
      <vt:lpstr>Tying It All Together...</vt:lpstr>
      <vt:lpstr>Violations...</vt:lpstr>
      <vt:lpstr>Going Forward...</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Promotional Gender Discrimination</dc:title>
  <cp:lastModifiedBy>Microsoft Office User</cp:lastModifiedBy>
  <cp:revision>1</cp:revision>
  <dcterms:modified xsi:type="dcterms:W3CDTF">2017-05-20T19:16:01Z</dcterms:modified>
</cp:coreProperties>
</file>